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.png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3.png"/><Relationship Id="rId2" Type="http://schemas.openxmlformats.org/officeDocument/2006/relationships/image" Target="../media/image23.GIF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3.png"/><Relationship Id="rId2" Type="http://schemas.openxmlformats.org/officeDocument/2006/relationships/image" Target="../media/image25.GIF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3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3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3.pn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452669"/>
            <a:ext cx="2880320" cy="666272"/>
          </a:xfrm>
          <a:prstGeom prst="rect">
            <a:avLst/>
          </a:prstGeom>
        </p:spPr>
      </p:pic>
      <p:pic>
        <p:nvPicPr>
          <p:cNvPr id="3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476" cy="6858000"/>
          </a:xfrm>
          <a:prstGeom prst="rect">
            <a:avLst/>
          </a:prstGeom>
        </p:spPr>
      </p:pic>
      <p:sp>
        <p:nvSpPr>
          <p:cNvPr id="4" name="文本1"/>
          <p:cNvSpPr txBox="1"/>
          <p:nvPr/>
        </p:nvSpPr>
        <p:spPr>
          <a:xfrm>
            <a:off x="2474265" y="2146571"/>
            <a:ext cx="6824761" cy="1678711"/>
          </a:xfrm>
          <a:prstGeom prst="rect">
            <a:avLst/>
          </a:prstGeom>
          <a:noFill/>
        </p:spPr>
        <p:txBody>
          <a:bodyPr anchor="t"/>
          <a:lstStyle/>
          <a:p>
            <a:pPr marL="0" algn="ctr">
              <a:lnSpc>
                <a:spcPts val="5800"/>
              </a:lnSpc>
            </a:pPr>
            <a:r>
              <a:rPr lang="zh-CN" altLang="en-US" sz="5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 Light"/>
                <a:ea typeface="等线 Light"/>
              </a:rPr>
              <a:t>八年级物理期中复习</a:t>
            </a:r>
            <a:endParaRPr lang="zh-CN" altLang="en-US" sz="54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 Light"/>
              <a:ea typeface="等线 Light"/>
            </a:endParaRPr>
          </a:p>
          <a:p>
            <a:pPr marL="0" algn="ctr">
              <a:lnSpc>
                <a:spcPts val="5800"/>
              </a:lnSpc>
            </a:pPr>
            <a:r>
              <a:rPr lang="zh-CN" altLang="en-US" sz="54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 Light"/>
                <a:ea typeface="等线 Light"/>
              </a:rPr>
              <a:t>实验专题</a:t>
            </a:r>
            <a:endParaRPr lang="zh-CN" altLang="en-US" sz="54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 Light"/>
              <a:ea typeface="等线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220399" y="162096"/>
            <a:ext cx="3654910" cy="939488"/>
          </a:xfrm>
          <a:prstGeom prst="rect">
            <a:avLst/>
          </a:prstGeom>
          <a:noFill/>
        </p:spPr>
        <p:txBody>
          <a:bodyPr anchor="ctr"/>
          <a:lstStyle/>
          <a:p>
            <a:pPr marL="0" algn="ctr">
              <a:lnSpc>
                <a:spcPts val="4300"/>
              </a:lnSpc>
            </a:pPr>
            <a:r>
              <a:rPr lang="zh-CN" altLang="en-US" sz="36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特殊测量方法</a:t>
            </a:r>
            <a:endParaRPr lang="zh-CN" altLang="en-US" sz="36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590551" y="1101725"/>
            <a:ext cx="11429552" cy="176016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7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1.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累积法</a:t>
            </a: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：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/>
          </a:p>
        </p:txBody>
      </p:sp>
      <p:sp>
        <p:nvSpPr>
          <p:cNvPr id="4" name="文本3"/>
          <p:cNvSpPr txBox="1"/>
          <p:nvPr/>
        </p:nvSpPr>
        <p:spPr>
          <a:xfrm>
            <a:off x="2595665" y="1313541"/>
            <a:ext cx="5541845" cy="8108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测铜丝直径、测纸张的厚度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grpSp>
        <p:nvGrpSpPr>
          <p:cNvPr id="5" name="组合1"/>
          <p:cNvGrpSpPr/>
          <p:nvPr/>
        </p:nvGrpSpPr>
        <p:grpSpPr>
          <a:xfrm>
            <a:off x="858537" y="2917718"/>
            <a:ext cx="3946207" cy="2669568"/>
            <a:chOff x="0" y="0"/>
            <a:chExt cx="3946207" cy="2669568"/>
          </a:xfrm>
        </p:grpSpPr>
        <p:sp>
          <p:nvSpPr>
            <p:cNvPr id="6" name="形状1"/>
            <p:cNvSpPr txBox="1"/>
            <p:nvPr/>
          </p:nvSpPr>
          <p:spPr>
            <a:xfrm>
              <a:off x="0" y="373683"/>
              <a:ext cx="3946207" cy="403093"/>
            </a:xfrm>
            <a:prstGeom prst="rect">
              <a:avLst/>
            </a:prstGeom>
            <a:solidFill>
              <a:srgbClr val="2A4764">
                <a:alpha val="10000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7" name="形状2"/>
            <p:cNvSpPr txBox="1"/>
            <p:nvPr/>
          </p:nvSpPr>
          <p:spPr>
            <a:xfrm>
              <a:off x="1169247" y="373683"/>
              <a:ext cx="2192337" cy="46969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8575">
              <a:solidFill>
                <a:srgbClr val="FFFF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8" name="形状3"/>
            <p:cNvSpPr txBox="1"/>
            <p:nvPr/>
          </p:nvSpPr>
          <p:spPr>
            <a:xfrm>
              <a:off x="1270559" y="0"/>
              <a:ext cx="9965" cy="239607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9" name="形状4"/>
            <p:cNvSpPr txBox="1"/>
            <p:nvPr/>
          </p:nvSpPr>
          <p:spPr>
            <a:xfrm>
              <a:off x="1813661" y="239607"/>
              <a:ext cx="254112" cy="673842"/>
            </a:xfrm>
            <a:custGeom>
              <a:avLst/>
              <a:gdLst>
                <a:gd name="connsiteX0" fmla="*/ 233505 w 254112"/>
                <a:gd name="connsiteY0" fmla="*/ 567595 h 673842"/>
                <a:gd name="connsiteX1" fmla="*/ 215198 w 254112"/>
                <a:gd name="connsiteY1" fmla="*/ 582968 h 673842"/>
                <a:gd name="connsiteX2" fmla="*/ 114462 w 254112"/>
                <a:gd name="connsiteY2" fmla="*/ 659863 h 673842"/>
                <a:gd name="connsiteX3" fmla="*/ 0 w 254112"/>
                <a:gd name="connsiteY3" fmla="*/ 489309 h 673842"/>
                <a:gd name="connsiteX4" fmla="*/ 32052 w 254112"/>
                <a:gd name="connsiteY4" fmla="*/ 6991 h 673842"/>
                <a:gd name="connsiteX5" fmla="*/ 160249 w 254112"/>
                <a:gd name="connsiteY5" fmla="*/ 0 h 6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358" h="658087" fill="none">
                  <a:moveTo>
                    <a:pt x="233505" y="567595"/>
                  </a:moveTo>
                  <a:cubicBezTo>
                    <a:pt x="215198" y="582968"/>
                    <a:pt x="183147" y="654272"/>
                    <a:pt x="148800" y="657063"/>
                  </a:cubicBezTo>
                  <a:cubicBezTo>
                    <a:pt x="114462" y="659863"/>
                    <a:pt x="45787" y="673846"/>
                    <a:pt x="22889" y="581577"/>
                  </a:cubicBezTo>
                  <a:cubicBezTo>
                    <a:pt x="0" y="489309"/>
                    <a:pt x="0" y="199920"/>
                    <a:pt x="16021" y="103451"/>
                  </a:cubicBezTo>
                  <a:cubicBezTo>
                    <a:pt x="32052" y="6991"/>
                    <a:pt x="82410" y="2800"/>
                    <a:pt x="121329" y="1400"/>
                  </a:cubicBezTo>
                  <a:cubicBezTo>
                    <a:pt x="160249" y="0"/>
                    <a:pt x="226638" y="75495"/>
                    <a:pt x="254108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5"/>
            <p:cNvSpPr txBox="1"/>
            <p:nvPr/>
          </p:nvSpPr>
          <p:spPr>
            <a:xfrm>
              <a:off x="2032895" y="239607"/>
              <a:ext cx="255773" cy="673842"/>
            </a:xfrm>
            <a:custGeom>
              <a:avLst/>
              <a:gdLst>
                <a:gd name="connsiteX0" fmla="*/ 235039 w 255773"/>
                <a:gd name="connsiteY0" fmla="*/ 567595 h 673842"/>
                <a:gd name="connsiteX1" fmla="*/ 216598 w 255773"/>
                <a:gd name="connsiteY1" fmla="*/ 582968 h 673842"/>
                <a:gd name="connsiteX2" fmla="*/ 115214 w 255773"/>
                <a:gd name="connsiteY2" fmla="*/ 659863 h 673842"/>
                <a:gd name="connsiteX3" fmla="*/ 0 w 255773"/>
                <a:gd name="connsiteY3" fmla="*/ 489309 h 673842"/>
                <a:gd name="connsiteX4" fmla="*/ 32261 w 255773"/>
                <a:gd name="connsiteY4" fmla="*/ 6991 h 673842"/>
                <a:gd name="connsiteX5" fmla="*/ 161296 w 255773"/>
                <a:gd name="connsiteY5" fmla="*/ 0 h 6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94" h="658087" fill="none">
                  <a:moveTo>
                    <a:pt x="235039" y="567595"/>
                  </a:moveTo>
                  <a:cubicBezTo>
                    <a:pt x="216598" y="582968"/>
                    <a:pt x="184337" y="654272"/>
                    <a:pt x="149781" y="657063"/>
                  </a:cubicBezTo>
                  <a:cubicBezTo>
                    <a:pt x="115214" y="659863"/>
                    <a:pt x="46082" y="673846"/>
                    <a:pt x="23041" y="581577"/>
                  </a:cubicBezTo>
                  <a:cubicBezTo>
                    <a:pt x="0" y="489309"/>
                    <a:pt x="0" y="199920"/>
                    <a:pt x="16126" y="103451"/>
                  </a:cubicBezTo>
                  <a:cubicBezTo>
                    <a:pt x="32261" y="6991"/>
                    <a:pt x="82953" y="2800"/>
                    <a:pt x="122130" y="1400"/>
                  </a:cubicBezTo>
                  <a:cubicBezTo>
                    <a:pt x="161296" y="0"/>
                    <a:pt x="228124" y="75495"/>
                    <a:pt x="255775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1" name="形状6"/>
            <p:cNvSpPr txBox="1"/>
            <p:nvPr/>
          </p:nvSpPr>
          <p:spPr>
            <a:xfrm>
              <a:off x="2252958" y="239607"/>
              <a:ext cx="254943" cy="673842"/>
            </a:xfrm>
            <a:custGeom>
              <a:avLst/>
              <a:gdLst>
                <a:gd name="connsiteX0" fmla="*/ 234267 w 254943"/>
                <a:gd name="connsiteY0" fmla="*/ 567595 h 673842"/>
                <a:gd name="connsiteX1" fmla="*/ 215894 w 254943"/>
                <a:gd name="connsiteY1" fmla="*/ 582968 h 673842"/>
                <a:gd name="connsiteX2" fmla="*/ 114843 w 254943"/>
                <a:gd name="connsiteY2" fmla="*/ 659863 h 673842"/>
                <a:gd name="connsiteX3" fmla="*/ 0 w 254943"/>
                <a:gd name="connsiteY3" fmla="*/ 489309 h 673842"/>
                <a:gd name="connsiteX4" fmla="*/ 32156 w 254943"/>
                <a:gd name="connsiteY4" fmla="*/ 6991 h 673842"/>
                <a:gd name="connsiteX5" fmla="*/ 160772 w 254943"/>
                <a:gd name="connsiteY5" fmla="*/ 0 h 6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180" h="658087" fill="none">
                  <a:moveTo>
                    <a:pt x="234267" y="567595"/>
                  </a:moveTo>
                  <a:cubicBezTo>
                    <a:pt x="215894" y="582968"/>
                    <a:pt x="183747" y="654272"/>
                    <a:pt x="149295" y="657063"/>
                  </a:cubicBezTo>
                  <a:cubicBezTo>
                    <a:pt x="114843" y="659863"/>
                    <a:pt x="45939" y="673846"/>
                    <a:pt x="22965" y="581577"/>
                  </a:cubicBezTo>
                  <a:cubicBezTo>
                    <a:pt x="0" y="489309"/>
                    <a:pt x="0" y="199920"/>
                    <a:pt x="16078" y="103451"/>
                  </a:cubicBezTo>
                  <a:cubicBezTo>
                    <a:pt x="32156" y="6991"/>
                    <a:pt x="82687" y="2800"/>
                    <a:pt x="121730" y="1400"/>
                  </a:cubicBezTo>
                  <a:cubicBezTo>
                    <a:pt x="160772" y="0"/>
                    <a:pt x="227381" y="75495"/>
                    <a:pt x="254946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2" name="形状7"/>
            <p:cNvSpPr txBox="1"/>
            <p:nvPr/>
          </p:nvSpPr>
          <p:spPr>
            <a:xfrm>
              <a:off x="2473853" y="239607"/>
              <a:ext cx="254112" cy="673842"/>
            </a:xfrm>
            <a:custGeom>
              <a:avLst/>
              <a:gdLst>
                <a:gd name="connsiteX0" fmla="*/ 233505 w 254112"/>
                <a:gd name="connsiteY0" fmla="*/ 567595 h 673842"/>
                <a:gd name="connsiteX1" fmla="*/ 215198 w 254112"/>
                <a:gd name="connsiteY1" fmla="*/ 582968 h 673842"/>
                <a:gd name="connsiteX2" fmla="*/ 114462 w 254112"/>
                <a:gd name="connsiteY2" fmla="*/ 659863 h 673842"/>
                <a:gd name="connsiteX3" fmla="*/ 0 w 254112"/>
                <a:gd name="connsiteY3" fmla="*/ 489309 h 673842"/>
                <a:gd name="connsiteX4" fmla="*/ 32052 w 254112"/>
                <a:gd name="connsiteY4" fmla="*/ 6991 h 673842"/>
                <a:gd name="connsiteX5" fmla="*/ 160249 w 254112"/>
                <a:gd name="connsiteY5" fmla="*/ 0 h 6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358" h="658087" fill="none">
                  <a:moveTo>
                    <a:pt x="233505" y="567595"/>
                  </a:moveTo>
                  <a:cubicBezTo>
                    <a:pt x="215198" y="582968"/>
                    <a:pt x="183147" y="654272"/>
                    <a:pt x="148800" y="657063"/>
                  </a:cubicBezTo>
                  <a:cubicBezTo>
                    <a:pt x="114462" y="659863"/>
                    <a:pt x="45787" y="673846"/>
                    <a:pt x="22889" y="581577"/>
                  </a:cubicBezTo>
                  <a:cubicBezTo>
                    <a:pt x="0" y="489309"/>
                    <a:pt x="0" y="199920"/>
                    <a:pt x="16021" y="103451"/>
                  </a:cubicBezTo>
                  <a:cubicBezTo>
                    <a:pt x="32052" y="6991"/>
                    <a:pt x="82410" y="2800"/>
                    <a:pt x="121329" y="1400"/>
                  </a:cubicBezTo>
                  <a:cubicBezTo>
                    <a:pt x="160249" y="0"/>
                    <a:pt x="226638" y="75495"/>
                    <a:pt x="254108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形状8"/>
            <p:cNvSpPr txBox="1"/>
            <p:nvPr/>
          </p:nvSpPr>
          <p:spPr>
            <a:xfrm>
              <a:off x="2693087" y="239607"/>
              <a:ext cx="255773" cy="673842"/>
            </a:xfrm>
            <a:custGeom>
              <a:avLst/>
              <a:gdLst>
                <a:gd name="connsiteX0" fmla="*/ 235039 w 255773"/>
                <a:gd name="connsiteY0" fmla="*/ 567595 h 673842"/>
                <a:gd name="connsiteX1" fmla="*/ 216598 w 255773"/>
                <a:gd name="connsiteY1" fmla="*/ 582968 h 673842"/>
                <a:gd name="connsiteX2" fmla="*/ 115214 w 255773"/>
                <a:gd name="connsiteY2" fmla="*/ 659863 h 673842"/>
                <a:gd name="connsiteX3" fmla="*/ 0 w 255773"/>
                <a:gd name="connsiteY3" fmla="*/ 489309 h 673842"/>
                <a:gd name="connsiteX4" fmla="*/ 32261 w 255773"/>
                <a:gd name="connsiteY4" fmla="*/ 6991 h 673842"/>
                <a:gd name="connsiteX5" fmla="*/ 161296 w 255773"/>
                <a:gd name="connsiteY5" fmla="*/ 0 h 6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94" h="658087" fill="none">
                  <a:moveTo>
                    <a:pt x="235039" y="567595"/>
                  </a:moveTo>
                  <a:cubicBezTo>
                    <a:pt x="216598" y="582968"/>
                    <a:pt x="184337" y="654272"/>
                    <a:pt x="149781" y="657063"/>
                  </a:cubicBezTo>
                  <a:cubicBezTo>
                    <a:pt x="115214" y="659863"/>
                    <a:pt x="46082" y="673846"/>
                    <a:pt x="23041" y="581577"/>
                  </a:cubicBezTo>
                  <a:cubicBezTo>
                    <a:pt x="0" y="489309"/>
                    <a:pt x="0" y="199920"/>
                    <a:pt x="16126" y="103451"/>
                  </a:cubicBezTo>
                  <a:cubicBezTo>
                    <a:pt x="32261" y="6991"/>
                    <a:pt x="82953" y="2800"/>
                    <a:pt x="122130" y="1400"/>
                  </a:cubicBezTo>
                  <a:cubicBezTo>
                    <a:pt x="161296" y="0"/>
                    <a:pt x="228124" y="75495"/>
                    <a:pt x="255775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4" name="形状9"/>
            <p:cNvSpPr txBox="1"/>
            <p:nvPr/>
          </p:nvSpPr>
          <p:spPr>
            <a:xfrm>
              <a:off x="2913981" y="237012"/>
              <a:ext cx="234181" cy="676436"/>
            </a:xfrm>
            <a:custGeom>
              <a:avLst/>
              <a:gdLst>
                <a:gd name="connsiteX0" fmla="*/ 234182 w 234181"/>
                <a:gd name="connsiteY0" fmla="*/ 570224 h 676436"/>
                <a:gd name="connsiteX1" fmla="*/ 215817 w 234181"/>
                <a:gd name="connsiteY1" fmla="*/ 585597 h 676436"/>
                <a:gd name="connsiteX2" fmla="*/ 114795 w 234181"/>
                <a:gd name="connsiteY2" fmla="*/ 662464 h 676436"/>
                <a:gd name="connsiteX3" fmla="*/ 0 w 234181"/>
                <a:gd name="connsiteY3" fmla="*/ 491957 h 676436"/>
                <a:gd name="connsiteX4" fmla="*/ 32147 w 234181"/>
                <a:gd name="connsiteY4" fmla="*/ 9782 h 676436"/>
                <a:gd name="connsiteX5" fmla="*/ 153829 w 234181"/>
                <a:gd name="connsiteY5" fmla="*/ 0 h 67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418" h="658072" fill="none">
                  <a:moveTo>
                    <a:pt x="234182" y="570224"/>
                  </a:moveTo>
                  <a:cubicBezTo>
                    <a:pt x="215817" y="585597"/>
                    <a:pt x="183671" y="656873"/>
                    <a:pt x="149238" y="659663"/>
                  </a:cubicBezTo>
                  <a:cubicBezTo>
                    <a:pt x="114795" y="662464"/>
                    <a:pt x="45920" y="676437"/>
                    <a:pt x="22955" y="584197"/>
                  </a:cubicBezTo>
                  <a:cubicBezTo>
                    <a:pt x="0" y="491957"/>
                    <a:pt x="0" y="202654"/>
                    <a:pt x="16069" y="106213"/>
                  </a:cubicBezTo>
                  <a:cubicBezTo>
                    <a:pt x="32147" y="9782"/>
                    <a:pt x="89545" y="8382"/>
                    <a:pt x="121682" y="4191"/>
                  </a:cubicBezTo>
                  <a:cubicBezTo>
                    <a:pt x="153829" y="0"/>
                    <a:pt x="197444" y="64294"/>
                    <a:pt x="215817" y="79667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5" name="形状10"/>
            <p:cNvSpPr txBox="1"/>
            <p:nvPr/>
          </p:nvSpPr>
          <p:spPr>
            <a:xfrm>
              <a:off x="1095338" y="0"/>
              <a:ext cx="25744" cy="389253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6" name="形状11"/>
            <p:cNvSpPr txBox="1"/>
            <p:nvPr/>
          </p:nvSpPr>
          <p:spPr>
            <a:xfrm>
              <a:off x="1607714" y="239607"/>
              <a:ext cx="254112" cy="673842"/>
            </a:xfrm>
            <a:custGeom>
              <a:avLst/>
              <a:gdLst>
                <a:gd name="connsiteX0" fmla="*/ 233505 w 254112"/>
                <a:gd name="connsiteY0" fmla="*/ 567595 h 673842"/>
                <a:gd name="connsiteX1" fmla="*/ 215198 w 254112"/>
                <a:gd name="connsiteY1" fmla="*/ 582968 h 673842"/>
                <a:gd name="connsiteX2" fmla="*/ 114462 w 254112"/>
                <a:gd name="connsiteY2" fmla="*/ 659863 h 673842"/>
                <a:gd name="connsiteX3" fmla="*/ 0 w 254112"/>
                <a:gd name="connsiteY3" fmla="*/ 489309 h 673842"/>
                <a:gd name="connsiteX4" fmla="*/ 32052 w 254112"/>
                <a:gd name="connsiteY4" fmla="*/ 6991 h 673842"/>
                <a:gd name="connsiteX5" fmla="*/ 160249 w 254112"/>
                <a:gd name="connsiteY5" fmla="*/ 0 h 6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358" h="658087" fill="none">
                  <a:moveTo>
                    <a:pt x="233505" y="567595"/>
                  </a:moveTo>
                  <a:cubicBezTo>
                    <a:pt x="215198" y="582968"/>
                    <a:pt x="183147" y="654272"/>
                    <a:pt x="148800" y="657063"/>
                  </a:cubicBezTo>
                  <a:cubicBezTo>
                    <a:pt x="114462" y="659863"/>
                    <a:pt x="45787" y="673846"/>
                    <a:pt x="22889" y="581577"/>
                  </a:cubicBezTo>
                  <a:cubicBezTo>
                    <a:pt x="0" y="489309"/>
                    <a:pt x="0" y="199920"/>
                    <a:pt x="16021" y="103451"/>
                  </a:cubicBezTo>
                  <a:cubicBezTo>
                    <a:pt x="32052" y="6991"/>
                    <a:pt x="82410" y="2800"/>
                    <a:pt x="121329" y="1400"/>
                  </a:cubicBezTo>
                  <a:cubicBezTo>
                    <a:pt x="160249" y="0"/>
                    <a:pt x="226638" y="75495"/>
                    <a:pt x="254108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7" name="形状12"/>
            <p:cNvSpPr txBox="1"/>
            <p:nvPr/>
          </p:nvSpPr>
          <p:spPr>
            <a:xfrm>
              <a:off x="1169247" y="239607"/>
              <a:ext cx="254112" cy="673842"/>
            </a:xfrm>
            <a:custGeom>
              <a:avLst/>
              <a:gdLst>
                <a:gd name="connsiteX0" fmla="*/ 233505 w 254112"/>
                <a:gd name="connsiteY0" fmla="*/ 567595 h 673842"/>
                <a:gd name="connsiteX1" fmla="*/ 215198 w 254112"/>
                <a:gd name="connsiteY1" fmla="*/ 582968 h 673842"/>
                <a:gd name="connsiteX2" fmla="*/ 114462 w 254112"/>
                <a:gd name="connsiteY2" fmla="*/ 659863 h 673842"/>
                <a:gd name="connsiteX3" fmla="*/ 0 w 254112"/>
                <a:gd name="connsiteY3" fmla="*/ 489309 h 673842"/>
                <a:gd name="connsiteX4" fmla="*/ 32052 w 254112"/>
                <a:gd name="connsiteY4" fmla="*/ 6991 h 673842"/>
                <a:gd name="connsiteX5" fmla="*/ 160249 w 254112"/>
                <a:gd name="connsiteY5" fmla="*/ 0 h 6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358" h="658087" fill="none">
                  <a:moveTo>
                    <a:pt x="233505" y="567595"/>
                  </a:moveTo>
                  <a:cubicBezTo>
                    <a:pt x="215198" y="582968"/>
                    <a:pt x="183147" y="654272"/>
                    <a:pt x="148800" y="657063"/>
                  </a:cubicBezTo>
                  <a:cubicBezTo>
                    <a:pt x="114462" y="659863"/>
                    <a:pt x="45787" y="673846"/>
                    <a:pt x="22889" y="581577"/>
                  </a:cubicBezTo>
                  <a:cubicBezTo>
                    <a:pt x="0" y="489309"/>
                    <a:pt x="0" y="199920"/>
                    <a:pt x="16021" y="103451"/>
                  </a:cubicBezTo>
                  <a:cubicBezTo>
                    <a:pt x="32052" y="6991"/>
                    <a:pt x="82410" y="2800"/>
                    <a:pt x="121329" y="1400"/>
                  </a:cubicBezTo>
                  <a:cubicBezTo>
                    <a:pt x="160249" y="0"/>
                    <a:pt x="226638" y="75495"/>
                    <a:pt x="254108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8" name="形状13"/>
            <p:cNvSpPr txBox="1"/>
            <p:nvPr/>
          </p:nvSpPr>
          <p:spPr>
            <a:xfrm>
              <a:off x="1388480" y="239607"/>
              <a:ext cx="254112" cy="673842"/>
            </a:xfrm>
            <a:custGeom>
              <a:avLst/>
              <a:gdLst>
                <a:gd name="connsiteX0" fmla="*/ 233505 w 254112"/>
                <a:gd name="connsiteY0" fmla="*/ 567595 h 673842"/>
                <a:gd name="connsiteX1" fmla="*/ 215198 w 254112"/>
                <a:gd name="connsiteY1" fmla="*/ 582968 h 673842"/>
                <a:gd name="connsiteX2" fmla="*/ 114462 w 254112"/>
                <a:gd name="connsiteY2" fmla="*/ 659863 h 673842"/>
                <a:gd name="connsiteX3" fmla="*/ 0 w 254112"/>
                <a:gd name="connsiteY3" fmla="*/ 489309 h 673842"/>
                <a:gd name="connsiteX4" fmla="*/ 32052 w 254112"/>
                <a:gd name="connsiteY4" fmla="*/ 6991 h 673842"/>
                <a:gd name="connsiteX5" fmla="*/ 160249 w 254112"/>
                <a:gd name="connsiteY5" fmla="*/ 0 h 67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358" h="658087" fill="none">
                  <a:moveTo>
                    <a:pt x="233505" y="567595"/>
                  </a:moveTo>
                  <a:cubicBezTo>
                    <a:pt x="215198" y="582968"/>
                    <a:pt x="183147" y="654272"/>
                    <a:pt x="148800" y="657063"/>
                  </a:cubicBezTo>
                  <a:cubicBezTo>
                    <a:pt x="114462" y="659863"/>
                    <a:pt x="45787" y="673846"/>
                    <a:pt x="22889" y="581577"/>
                  </a:cubicBezTo>
                  <a:cubicBezTo>
                    <a:pt x="0" y="489309"/>
                    <a:pt x="0" y="199920"/>
                    <a:pt x="16021" y="103451"/>
                  </a:cubicBezTo>
                  <a:cubicBezTo>
                    <a:pt x="32052" y="6991"/>
                    <a:pt x="82410" y="2800"/>
                    <a:pt x="121329" y="1400"/>
                  </a:cubicBezTo>
                  <a:cubicBezTo>
                    <a:pt x="160249" y="0"/>
                    <a:pt x="226638" y="75495"/>
                    <a:pt x="254108" y="95069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9" name="形状14"/>
            <p:cNvSpPr txBox="1"/>
            <p:nvPr/>
          </p:nvSpPr>
          <p:spPr>
            <a:xfrm rot="10800000">
              <a:off x="3348297" y="0"/>
              <a:ext cx="13287" cy="84338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0" name="形状15"/>
            <p:cNvSpPr txBox="1"/>
            <p:nvPr/>
          </p:nvSpPr>
          <p:spPr>
            <a:xfrm>
              <a:off x="3148993" y="0"/>
              <a:ext cx="212590" cy="903933"/>
            </a:xfrm>
            <a:custGeom>
              <a:avLst/>
              <a:gdLst>
                <a:gd name="connsiteX0" fmla="*/ 2915 w 212590"/>
                <a:gd name="connsiteY0" fmla="*/ 0 h 903933"/>
                <a:gd name="connsiteX1" fmla="*/ 0 w 212590"/>
                <a:gd name="connsiteY1" fmla="*/ 877024 h 903933"/>
                <a:gd name="connsiteX2" fmla="*/ 65522 w 212590"/>
                <a:gd name="connsiteY2" fmla="*/ 903932 h 903933"/>
                <a:gd name="connsiteX3" fmla="*/ 158715 w 212590"/>
                <a:gd name="connsiteY3" fmla="*/ 903932 h 903933"/>
                <a:gd name="connsiteX4" fmla="*/ 212588 w 212590"/>
                <a:gd name="connsiteY4" fmla="*/ 850116 h 90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588" h="903932" fill="none">
                  <a:moveTo>
                    <a:pt x="2915" y="0"/>
                  </a:moveTo>
                  <a:lnTo>
                    <a:pt x="0" y="877024"/>
                  </a:lnTo>
                  <a:lnTo>
                    <a:pt x="65522" y="903932"/>
                  </a:lnTo>
                  <a:lnTo>
                    <a:pt x="158715" y="903932"/>
                  </a:lnTo>
                  <a:lnTo>
                    <a:pt x="212588" y="850116"/>
                  </a:lnTo>
                </a:path>
              </a:pathLst>
            </a:custGeom>
            <a:solidFill>
              <a:srgbClr val="FFFFFF">
                <a:alpha val="0"/>
              </a:srgbClr>
            </a:solidFill>
            <a:ln w="2857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1" name="形状16"/>
            <p:cNvSpPr txBox="1"/>
            <p:nvPr/>
          </p:nvSpPr>
          <p:spPr>
            <a:xfrm rot="16157979">
              <a:off x="1263701" y="895911"/>
              <a:ext cx="117921" cy="207602"/>
            </a:xfrm>
            <a:prstGeom prst="leftBrac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2" name="文本6"/>
            <p:cNvSpPr txBox="1"/>
            <p:nvPr/>
          </p:nvSpPr>
          <p:spPr>
            <a:xfrm>
              <a:off x="1219200" y="1013328"/>
              <a:ext cx="509385" cy="775246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800"/>
                </a:lnSpc>
              </a:pPr>
              <a:r>
                <a:rPr lang="zh-CN" altLang="en-US" sz="3200" b="0" i="0" dirty="0">
                  <a:solidFill>
                    <a:srgbClr val="000000">
                      <a:alpha val="100000"/>
                    </a:srgbClr>
                  </a:solidFill>
                  <a:latin typeface="Times New Roman" panose="02020503050405090304"/>
                  <a:ea typeface="Times New Roman" panose="02020503050405090304"/>
                </a:rPr>
                <a:t>d</a:t>
              </a:r>
              <a:endParaRPr lang="zh-CN" altLang="en-US" sz="3200" b="0" i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</a:endParaRPr>
            </a:p>
          </p:txBody>
        </p:sp>
        <p:sp>
          <p:nvSpPr>
            <p:cNvPr id="23" name="形状17"/>
            <p:cNvSpPr txBox="1"/>
            <p:nvPr/>
          </p:nvSpPr>
          <p:spPr>
            <a:xfrm rot="16209478">
              <a:off x="1938728" y="155515"/>
              <a:ext cx="690010" cy="2182987"/>
            </a:xfrm>
            <a:prstGeom prst="leftBrac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4" name="文本7"/>
            <p:cNvSpPr txBox="1"/>
            <p:nvPr/>
          </p:nvSpPr>
          <p:spPr>
            <a:xfrm>
              <a:off x="2067096" y="1333319"/>
              <a:ext cx="868131" cy="775243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800"/>
                </a:lnSpc>
              </a:pPr>
              <a:r>
                <a:rPr lang="zh-CN" altLang="en-US" sz="3200" b="0" i="0" dirty="0">
                  <a:solidFill>
                    <a:srgbClr val="000000">
                      <a:alpha val="100000"/>
                    </a:srgbClr>
                  </a:solidFill>
                  <a:latin typeface="Times New Roman" panose="02020503050405090304"/>
                  <a:ea typeface="Times New Roman" panose="02020503050405090304"/>
                </a:rPr>
                <a:t>L</a:t>
              </a:r>
              <a:endParaRPr lang="zh-CN" altLang="en-US" sz="3200" b="0" i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</a:endParaRPr>
            </a:p>
          </p:txBody>
        </p:sp>
        <p:sp>
          <p:nvSpPr>
            <p:cNvPr id="25" name="文本5"/>
            <p:cNvSpPr txBox="1"/>
            <p:nvPr/>
          </p:nvSpPr>
          <p:spPr>
            <a:xfrm>
              <a:off x="1465897" y="1832737"/>
              <a:ext cx="2106929" cy="836831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4300"/>
                </a:lnSpc>
              </a:pPr>
              <a:r>
                <a:rPr lang="zh-CN" altLang="en-US" sz="3600" b="0" i="0" dirty="0">
                  <a:solidFill>
                    <a:srgbClr val="FF0066">
                      <a:alpha val="100000"/>
                    </a:srgbClr>
                  </a:solidFill>
                  <a:latin typeface="Times New Roman" panose="02020503050405090304"/>
                  <a:ea typeface="Times New Roman" panose="02020503050405090304"/>
                </a:rPr>
                <a:t>d=L/n</a:t>
              </a:r>
              <a:endParaRPr lang="zh-CN" altLang="en-US" sz="3600" b="0" i="0" dirty="0">
                <a:solidFill>
                  <a:srgbClr val="FF0066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</a:endParaRPr>
            </a:p>
          </p:txBody>
        </p:sp>
      </p:grpSp>
      <p:pic>
        <p:nvPicPr>
          <p:cNvPr id="26" name="图片1"/>
          <p:cNvPicPr>
            <a:picLocks noChangeAspect="1"/>
          </p:cNvPicPr>
          <p:nvPr/>
        </p:nvPicPr>
        <p:blipFill>
          <a:blip r:embed="rId1"/>
          <a:srcRect l="4600" t="16861" r="4600" b="18266"/>
          <a:stretch>
            <a:fillRect/>
          </a:stretch>
        </p:blipFill>
        <p:spPr>
          <a:xfrm>
            <a:off x="5987684" y="2449085"/>
            <a:ext cx="3926271" cy="2731771"/>
          </a:xfrm>
          <a:prstGeom prst="rect">
            <a:avLst/>
          </a:prstGeom>
        </p:spPr>
      </p:pic>
      <p:sp>
        <p:nvSpPr>
          <p:cNvPr id="27" name="文本4"/>
          <p:cNvSpPr txBox="1"/>
          <p:nvPr/>
        </p:nvSpPr>
        <p:spPr>
          <a:xfrm>
            <a:off x="10064471" y="3517912"/>
            <a:ext cx="1558182" cy="836831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300"/>
              </a:lnSpc>
            </a:pPr>
            <a:r>
              <a:rPr lang="zh-CN" altLang="en-US" sz="3600" b="0" i="0" dirty="0">
                <a:solidFill>
                  <a:srgbClr val="FF0066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</a:rPr>
              <a:t>d=H/n</a:t>
            </a:r>
            <a:endParaRPr lang="zh-CN" altLang="en-US" sz="3600" b="0" i="0" dirty="0">
              <a:solidFill>
                <a:srgbClr val="FF0066">
                  <a:alpha val="100000"/>
                </a:srgbClr>
              </a:solidFill>
              <a:latin typeface="Times New Roman" panose="02020503050405090304"/>
              <a:ea typeface="Times New Roman" panose="02020503050405090304"/>
            </a:endParaRPr>
          </a:p>
        </p:txBody>
      </p:sp>
      <p:pic>
        <p:nvPicPr>
          <p:cNvPr id="28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542610" y="113322"/>
            <a:ext cx="11429552" cy="10214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7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2.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平移法</a:t>
            </a: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：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2497198" y="359502"/>
            <a:ext cx="7198699" cy="8108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测硬币直径、测圆锥的高度，测身高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pic>
        <p:nvPicPr>
          <p:cNvPr id="4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427" y="1944370"/>
            <a:ext cx="5092903" cy="2480311"/>
          </a:xfrm>
          <a:prstGeom prst="rect">
            <a:avLst/>
          </a:prstGeom>
        </p:spPr>
      </p:pic>
      <p:pic>
        <p:nvPicPr>
          <p:cNvPr id="5" name="图片2"/>
          <p:cNvPicPr>
            <a:picLocks noChangeAspect="1"/>
          </p:cNvPicPr>
          <p:nvPr/>
        </p:nvPicPr>
        <p:blipFill>
          <a:blip r:embed="rId2"/>
          <a:srcRect b="13553"/>
          <a:stretch>
            <a:fillRect/>
          </a:stretch>
        </p:blipFill>
        <p:spPr>
          <a:xfrm>
            <a:off x="6557762" y="1834515"/>
            <a:ext cx="2781935" cy="2887345"/>
          </a:xfrm>
          <a:prstGeom prst="rect">
            <a:avLst/>
          </a:prstGeom>
        </p:spPr>
      </p:pic>
      <p:pic>
        <p:nvPicPr>
          <p:cNvPr id="6" name="图片3"/>
          <p:cNvPicPr>
            <a:picLocks noChangeAspect="1"/>
          </p:cNvPicPr>
          <p:nvPr/>
        </p:nvPicPr>
        <p:blipFill>
          <a:blip r:embed="rId3"/>
          <a:srcRect l="15589" t="8355" r="25095" b="6788"/>
          <a:stretch>
            <a:fillRect/>
          </a:stretch>
        </p:blipFill>
        <p:spPr>
          <a:xfrm>
            <a:off x="9636876" y="1487169"/>
            <a:ext cx="1485900" cy="3097531"/>
          </a:xfrm>
          <a:prstGeom prst="rect">
            <a:avLst/>
          </a:prstGeom>
        </p:spPr>
      </p:pic>
      <p:pic>
        <p:nvPicPr>
          <p:cNvPr id="7" name="图片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545649" y="485451"/>
            <a:ext cx="11408864" cy="149673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4265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敲打时，水越多，发出声音的音调越__</a:t>
            </a:r>
            <a:r>
              <a:rPr lang="zh-CN" altLang="en-US" sz="4265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低</a:t>
            </a:r>
            <a:r>
              <a:rPr lang="zh-CN" altLang="en-US" sz="4265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____；</a:t>
            </a:r>
            <a:endParaRPr lang="zh-CN" altLang="en-US" sz="4265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  <a:p>
            <a:pPr marL="0" algn="l">
              <a:lnSpc>
                <a:spcPts val="5100"/>
              </a:lnSpc>
            </a:pPr>
            <a:r>
              <a:rPr lang="zh-CN" altLang="en-US" sz="4265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吹时，水越多，发出声音的音调越____</a:t>
            </a:r>
            <a:r>
              <a:rPr lang="zh-CN" altLang="en-US" sz="4265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高</a:t>
            </a:r>
            <a:r>
              <a:rPr lang="zh-CN" altLang="en-US" sz="4265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____.</a:t>
            </a:r>
            <a:endParaRPr lang="zh-CN" altLang="en-US" sz="4265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pic>
        <p:nvPicPr>
          <p:cNvPr id="3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607" y="2446277"/>
            <a:ext cx="5021999" cy="2483406"/>
          </a:xfrm>
          <a:prstGeom prst="rect">
            <a:avLst/>
          </a:prstGeom>
        </p:spPr>
      </p:pic>
      <p:pic>
        <p:nvPicPr>
          <p:cNvPr id="4" name="图片2"/>
          <p:cNvPicPr>
            <a:picLocks noChangeAspect="1"/>
          </p:cNvPicPr>
          <p:nvPr/>
        </p:nvPicPr>
        <p:blipFill>
          <a:blip r:embed="rId2"/>
          <a:srcRect l="28703" t="34843" r="25972" b="25947"/>
          <a:stretch>
            <a:fillRect/>
          </a:stretch>
        </p:blipFill>
        <p:spPr>
          <a:xfrm>
            <a:off x="6160589" y="2467432"/>
            <a:ext cx="5021475" cy="2441658"/>
          </a:xfrm>
          <a:prstGeom prst="rect">
            <a:avLst/>
          </a:prstGeom>
        </p:spPr>
      </p:pic>
      <p:pic>
        <p:nvPicPr>
          <p:cNvPr id="5" name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674083" y="304036"/>
            <a:ext cx="9225320" cy="101775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4265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下图实验可以探究什么问题？</a:t>
            </a:r>
            <a:endParaRPr lang="zh-CN" altLang="en-US" sz="4265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pic>
        <p:nvPicPr>
          <p:cNvPr id="3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38" y="905599"/>
            <a:ext cx="2712898" cy="3132752"/>
          </a:xfrm>
          <a:prstGeom prst="rect">
            <a:avLst/>
          </a:prstGeom>
        </p:spPr>
      </p:pic>
      <p:sp>
        <p:nvSpPr>
          <p:cNvPr id="4" name="文本2"/>
          <p:cNvSpPr txBox="1"/>
          <p:nvPr/>
        </p:nvSpPr>
        <p:spPr>
          <a:xfrm>
            <a:off x="607175" y="1552973"/>
            <a:ext cx="9225320" cy="101775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4265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（1）声音是由_____________产生的</a:t>
            </a:r>
            <a:endParaRPr lang="zh-CN" altLang="en-US" sz="4265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5" name="文本3"/>
          <p:cNvSpPr txBox="1"/>
          <p:nvPr/>
        </p:nvSpPr>
        <p:spPr>
          <a:xfrm>
            <a:off x="674083" y="2948512"/>
            <a:ext cx="9225320" cy="101775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4265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（2）声音的_______与______的关系</a:t>
            </a:r>
            <a:endParaRPr lang="zh-CN" altLang="en-US" sz="4265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pic>
        <p:nvPicPr>
          <p:cNvPr id="6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674083" y="304036"/>
            <a:ext cx="9225320" cy="101775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4265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下图实验或现象说明什么问题？</a:t>
            </a:r>
            <a:endParaRPr lang="zh-CN" altLang="en-US" sz="4265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pic>
        <p:nvPicPr>
          <p:cNvPr id="3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0134" y="1239018"/>
            <a:ext cx="1708658" cy="1660300"/>
          </a:xfrm>
          <a:prstGeom prst="rect">
            <a:avLst/>
          </a:prstGeom>
        </p:spPr>
      </p:pic>
      <p:pic>
        <p:nvPicPr>
          <p:cNvPr id="4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141" y="1317157"/>
            <a:ext cx="2271820" cy="1582161"/>
          </a:xfrm>
          <a:prstGeom prst="rect">
            <a:avLst/>
          </a:prstGeom>
        </p:spPr>
      </p:pic>
      <p:pic>
        <p:nvPicPr>
          <p:cNvPr id="5" name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17" y="3862909"/>
            <a:ext cx="2331922" cy="2331922"/>
          </a:xfrm>
          <a:prstGeom prst="rect">
            <a:avLst/>
          </a:prstGeom>
        </p:spPr>
      </p:pic>
      <p:sp>
        <p:nvSpPr>
          <p:cNvPr id="6" name="文本2"/>
          <p:cNvSpPr txBox="1"/>
          <p:nvPr/>
        </p:nvSpPr>
        <p:spPr>
          <a:xfrm>
            <a:off x="674083" y="3064391"/>
            <a:ext cx="9225320" cy="101775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4265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下图实验或现象利用了什么原理？</a:t>
            </a:r>
            <a:endParaRPr lang="zh-CN" altLang="en-US" sz="4265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pic>
        <p:nvPicPr>
          <p:cNvPr id="7" name="图片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715" y="3954041"/>
            <a:ext cx="1577477" cy="2583404"/>
          </a:xfrm>
          <a:prstGeom prst="rect">
            <a:avLst/>
          </a:prstGeom>
        </p:spPr>
      </p:pic>
      <p:pic>
        <p:nvPicPr>
          <p:cNvPr id="8" name="图片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834390" y="315595"/>
            <a:ext cx="10706100" cy="1516063"/>
          </a:xfrm>
          <a:prstGeom prst="rect">
            <a:avLst/>
          </a:prstGeom>
          <a:noFill/>
        </p:spPr>
        <p:txBody>
          <a:bodyPr anchor="ctr"/>
          <a:lstStyle/>
          <a:p>
            <a:pPr marL="0" algn="l">
              <a:lnSpc>
                <a:spcPts val="4300"/>
              </a:lnSpc>
            </a:pPr>
            <a:r>
              <a:rPr lang="zh-CN" altLang="en-US" sz="40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 Light"/>
                <a:ea typeface="等线 Light"/>
              </a:rPr>
              <a:t>必考实验</a:t>
            </a:r>
            <a:endParaRPr lang="zh-CN" altLang="en-US" sz="40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 Light"/>
              <a:ea typeface="等线 Light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834390" y="1776095"/>
            <a:ext cx="10706100" cy="454183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900"/>
              </a:lnSpc>
              <a:buFont typeface="Arial" panose="020B0604020202090204"/>
              <a:buChar char="•"/>
            </a:pPr>
            <a:r>
              <a:rPr lang="zh-CN" altLang="en-US" sz="36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光的反射</a:t>
            </a:r>
            <a:endParaRPr lang="zh-CN" altLang="en-US" sz="36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  <a:p>
            <a:pPr marL="0" algn="l">
              <a:lnSpc>
                <a:spcPts val="3900"/>
              </a:lnSpc>
              <a:buFont typeface="Arial" panose="020B0604020202090204"/>
              <a:buChar char="•"/>
            </a:pPr>
            <a:r>
              <a:rPr lang="zh-CN" altLang="en-US" sz="36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光的折射</a:t>
            </a:r>
            <a:endParaRPr lang="zh-CN" altLang="en-US" sz="36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  <a:p>
            <a:pPr marL="0" algn="l">
              <a:lnSpc>
                <a:spcPts val="3900"/>
              </a:lnSpc>
              <a:buFont typeface="Arial" panose="020B0604020202090204"/>
              <a:buChar char="•"/>
            </a:pPr>
            <a:r>
              <a:rPr lang="zh-CN" altLang="en-US" sz="36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平面镜成像</a:t>
            </a:r>
            <a:endParaRPr lang="zh-CN" altLang="en-US" sz="36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  <a:p>
            <a:pPr marL="0" algn="l">
              <a:lnSpc>
                <a:spcPts val="3900"/>
              </a:lnSpc>
              <a:buFont typeface="Arial" panose="020B0604020202090204"/>
              <a:buChar char="•"/>
            </a:pPr>
            <a:r>
              <a:rPr lang="zh-CN" altLang="en-US" sz="36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控制变量法（单摆、弦的音调跟哪些因素有关）</a:t>
            </a:r>
            <a:endParaRPr lang="zh-CN" altLang="en-US" sz="36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pic>
        <p:nvPicPr>
          <p:cNvPr id="4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1"/>
          <a:srcRect t="1538" r="8176" b="9999"/>
          <a:stretch>
            <a:fillRect/>
          </a:stretch>
        </p:blipFill>
        <p:spPr>
          <a:xfrm>
            <a:off x="7958804" y="4087082"/>
            <a:ext cx="2390642" cy="1504693"/>
          </a:xfrm>
          <a:prstGeom prst="rect">
            <a:avLst/>
          </a:prstGeom>
        </p:spPr>
      </p:pic>
      <p:sp>
        <p:nvSpPr>
          <p:cNvPr id="3" name="文本1"/>
          <p:cNvSpPr txBox="1"/>
          <p:nvPr/>
        </p:nvSpPr>
        <p:spPr>
          <a:xfrm>
            <a:off x="240964" y="209951"/>
            <a:ext cx="5414498" cy="79150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700"/>
              </a:lnSpc>
            </a:pPr>
            <a:r>
              <a:rPr lang="zh-CN" altLang="en-US" sz="31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1. 探究光的反射定律的内容</a:t>
            </a:r>
            <a:endParaRPr lang="zh-CN" altLang="en-US" sz="31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4" name="文本2"/>
          <p:cNvSpPr txBox="1"/>
          <p:nvPr/>
        </p:nvSpPr>
        <p:spPr>
          <a:xfrm>
            <a:off x="139055" y="984799"/>
            <a:ext cx="11436157" cy="4935452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700"/>
              </a:lnSpc>
            </a:pPr>
            <a:r>
              <a:rPr lang="zh-CN" altLang="en-US" sz="3100" b="1" i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（1）纸板的作用是_______，</a:t>
            </a:r>
            <a:r>
              <a:rPr lang="zh-CN" altLang="en-US" sz="3100" b="1" i="0" dirty="0">
                <a:solidFill>
                  <a:srgbClr val="0000FF">
                    <a:alpha val="100000"/>
                  </a:srgbClr>
                </a:solidFill>
                <a:latin typeface="黑体"/>
                <a:ea typeface="黑体"/>
              </a:rPr>
              <a:t>纸板E和F</a:t>
            </a:r>
            <a:r>
              <a:rPr lang="zh-CN" altLang="en-US" sz="3100" b="1" i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的表面是_______ 的（选填“光滑”或“粗糙”） ，光在光屏上发生了____（选填“镜面”或“漫”）反射，实验应该在较______ （选填“明亮”或“暗”）的环境中进行。纸板E和F应该与平面镜________放置，否则__________。</a:t>
            </a:r>
            <a:endParaRPr lang="zh-CN" altLang="en-US" sz="3100" b="1" i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</a:endParaRPr>
          </a:p>
          <a:p>
            <a:pPr marL="0" algn="l">
              <a:lnSpc>
                <a:spcPts val="3700"/>
              </a:lnSpc>
            </a:pPr>
            <a:r>
              <a:rPr lang="zh-CN" altLang="en-US" sz="3100" b="1" i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（2）若将F板向后折转一定的角度，则在F板上 ___（填“能”或“不能”）看到反射光，此时反射光线</a:t>
            </a:r>
            <a:endParaRPr lang="zh-CN" altLang="en-US" sz="3100" b="1" i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</a:endParaRPr>
          </a:p>
          <a:p>
            <a:pPr marL="0" algn="l">
              <a:lnSpc>
                <a:spcPts val="3700"/>
              </a:lnSpc>
            </a:pPr>
            <a:r>
              <a:rPr lang="zh-CN" altLang="en-US" sz="3100" b="1" i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和入射光线 _____（填“在”或“不在”）</a:t>
            </a:r>
            <a:endParaRPr lang="zh-CN" altLang="en-US" sz="3100" b="1" i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</a:endParaRPr>
          </a:p>
          <a:p>
            <a:pPr marL="0" algn="l">
              <a:lnSpc>
                <a:spcPts val="3700"/>
              </a:lnSpc>
            </a:pPr>
            <a:r>
              <a:rPr lang="zh-CN" altLang="en-US" sz="3100" b="1" i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同一平面内，当______________时才能看</a:t>
            </a:r>
            <a:endParaRPr lang="zh-CN" altLang="en-US" sz="3100" b="1" i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</a:endParaRPr>
          </a:p>
          <a:p>
            <a:pPr marL="0" algn="l">
              <a:lnSpc>
                <a:spcPts val="3700"/>
              </a:lnSpc>
            </a:pPr>
            <a:r>
              <a:rPr lang="zh-CN" altLang="en-US" sz="3100" b="1" i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到反射光线和入射光线，说明___________</a:t>
            </a:r>
            <a:endParaRPr lang="zh-CN" altLang="en-US" sz="3100" b="1" i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</a:endParaRPr>
          </a:p>
        </p:txBody>
      </p:sp>
      <p:pic>
        <p:nvPicPr>
          <p:cNvPr id="5" name="图片2"/>
          <p:cNvPicPr>
            <a:picLocks noChangeAspect="1"/>
          </p:cNvPicPr>
          <p:nvPr/>
        </p:nvPicPr>
        <p:blipFill>
          <a:blip r:embed="rId2"/>
          <a:srcRect l="21698" t="10967" r="61910" b="64946"/>
          <a:stretch>
            <a:fillRect/>
          </a:stretch>
        </p:blipFill>
        <p:spPr>
          <a:xfrm>
            <a:off x="10322023" y="4087406"/>
            <a:ext cx="1869777" cy="1504169"/>
          </a:xfrm>
          <a:prstGeom prst="rect">
            <a:avLst/>
          </a:prstGeom>
        </p:spPr>
      </p:pic>
      <p:pic>
        <p:nvPicPr>
          <p:cNvPr id="6" name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1"/>
          <a:srcRect t="1538" r="8176" b="9999"/>
          <a:stretch>
            <a:fillRect/>
          </a:stretch>
        </p:blipFill>
        <p:spPr>
          <a:xfrm>
            <a:off x="9630998" y="648458"/>
            <a:ext cx="2045369" cy="1608561"/>
          </a:xfrm>
          <a:prstGeom prst="rect">
            <a:avLst/>
          </a:prstGeom>
        </p:spPr>
      </p:pic>
      <p:pic>
        <p:nvPicPr>
          <p:cNvPr id="3" name="图片2"/>
          <p:cNvPicPr>
            <a:picLocks noChangeAspect="1"/>
          </p:cNvPicPr>
          <p:nvPr/>
        </p:nvPicPr>
        <p:blipFill>
          <a:blip r:embed="rId2"/>
          <a:srcRect l="42806" t="4731" r="30070" b="63010"/>
          <a:stretch>
            <a:fillRect/>
          </a:stretch>
        </p:blipFill>
        <p:spPr>
          <a:xfrm>
            <a:off x="7453922" y="2714787"/>
            <a:ext cx="3905277" cy="2548264"/>
          </a:xfrm>
          <a:prstGeom prst="rect">
            <a:avLst/>
          </a:prstGeom>
        </p:spPr>
      </p:pic>
      <p:sp>
        <p:nvSpPr>
          <p:cNvPr id="4" name="文本1"/>
          <p:cNvSpPr txBox="1"/>
          <p:nvPr/>
        </p:nvSpPr>
        <p:spPr>
          <a:xfrm>
            <a:off x="295" y="239925"/>
            <a:ext cx="5605695" cy="77527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</a:rPr>
              <a:t>(3)光路的可逆性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latin typeface="黑体"/>
              <a:ea typeface="黑体"/>
            </a:endParaRPr>
          </a:p>
        </p:txBody>
      </p:sp>
      <p:sp>
        <p:nvSpPr>
          <p:cNvPr id="5" name="文本2"/>
          <p:cNvSpPr txBox="1"/>
          <p:nvPr/>
        </p:nvSpPr>
        <p:spPr>
          <a:xfrm>
            <a:off x="40148" y="4249322"/>
            <a:ext cx="6870703" cy="117005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（5）本实验多次实验的目的是____________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6" name="文本3"/>
          <p:cNvSpPr txBox="1"/>
          <p:nvPr/>
        </p:nvSpPr>
        <p:spPr>
          <a:xfrm>
            <a:off x="40205" y="2631881"/>
            <a:ext cx="7864088" cy="143129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800"/>
              </a:lnSpc>
            </a:pPr>
            <a:r>
              <a:rPr lang="zh-CN" altLang="en-US" sz="32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（4）右表中错误的数据是____________，更正后可以得出的结论是_____________</a:t>
            </a:r>
            <a:endParaRPr lang="zh-CN" altLang="en-US" sz="32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7" name="文本4"/>
          <p:cNvSpPr txBox="1"/>
          <p:nvPr/>
        </p:nvSpPr>
        <p:spPr>
          <a:xfrm>
            <a:off x="612343" y="872328"/>
            <a:ext cx="8912771" cy="1760163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latin typeface="黑体"/>
                <a:ea typeface="黑体"/>
              </a:rPr>
              <a:t>先将光线</a:t>
            </a:r>
            <a:r>
              <a:rPr lang="zh-CN" altLang="en-US" sz="3200" b="1" i="0" dirty="0">
                <a:solidFill>
                  <a:srgbClr val="0000FF">
                    <a:alpha val="100000"/>
                  </a:srgbClr>
                </a:solidFill>
                <a:latin typeface="黑体"/>
                <a:ea typeface="黑体"/>
              </a:rPr>
              <a:t>沿AO入射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latin typeface="黑体"/>
                <a:ea typeface="黑体"/>
              </a:rPr>
              <a:t>，观察到反射光线</a:t>
            </a:r>
            <a:r>
              <a:rPr lang="zh-CN" altLang="en-US" sz="3200" b="1" i="0" dirty="0">
                <a:solidFill>
                  <a:srgbClr val="0000FF">
                    <a:alpha val="100000"/>
                  </a:srgbClr>
                </a:solidFill>
                <a:latin typeface="黑体"/>
                <a:ea typeface="黑体"/>
              </a:rPr>
              <a:t>沿OB射出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latin typeface="黑体"/>
                <a:ea typeface="黑体"/>
              </a:rPr>
              <a:t>；然后将入射光线</a:t>
            </a:r>
            <a:r>
              <a:rPr lang="zh-CN" altLang="en-US" sz="3200" b="1" i="0" dirty="0">
                <a:solidFill>
                  <a:srgbClr val="0000FF">
                    <a:alpha val="100000"/>
                  </a:srgbClr>
                </a:solidFill>
                <a:latin typeface="黑体"/>
                <a:ea typeface="黑体"/>
              </a:rPr>
              <a:t>沿BO入射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latin typeface="黑体"/>
                <a:ea typeface="黑体"/>
              </a:rPr>
              <a:t>，观察反射光线是否</a:t>
            </a:r>
            <a:r>
              <a:rPr lang="zh-CN" altLang="en-US" sz="3200" b="1" i="0" dirty="0">
                <a:solidFill>
                  <a:srgbClr val="0000FF">
                    <a:alpha val="100000"/>
                  </a:srgbClr>
                </a:solidFill>
                <a:latin typeface="黑体"/>
                <a:ea typeface="黑体"/>
              </a:rPr>
              <a:t>沿OA射出</a:t>
            </a:r>
            <a:endParaRPr lang="zh-CN" altLang="en-US" sz="3200" b="1" i="0" dirty="0">
              <a:solidFill>
                <a:srgbClr val="0000FF">
                  <a:alpha val="100000"/>
                </a:srgbClr>
              </a:solidFill>
              <a:latin typeface="黑体"/>
              <a:ea typeface="黑体"/>
            </a:endParaRPr>
          </a:p>
        </p:txBody>
      </p:sp>
      <p:pic>
        <p:nvPicPr>
          <p:cNvPr id="8" name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377149" y="1188705"/>
            <a:ext cx="10057511" cy="8108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（1）平面镜成像特点是_____________________________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281899" y="236199"/>
            <a:ext cx="5905540" cy="8108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2. 探究平面镜成像特点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4715394" y="1109706"/>
            <a:ext cx="5942237" cy="8108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等大、等距、对称、虚像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5" name="文本4"/>
          <p:cNvSpPr txBox="1"/>
          <p:nvPr/>
        </p:nvSpPr>
        <p:spPr>
          <a:xfrm>
            <a:off x="416643" y="2045937"/>
            <a:ext cx="9978521" cy="455158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C0C0C0">
                      <a:alpha val="100000"/>
                    </a:srgbClr>
                  </a:outerShdw>
                </a:effectLst>
                <a:latin typeface="黑体"/>
                <a:ea typeface="黑体"/>
              </a:rPr>
              <a:t>（2）用点燃的蜡烛实验，环境有何要求？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C0C0C0">
                    <a:alpha val="100000"/>
                  </a:srgbClr>
                </a:outerShdw>
              </a:effectLst>
              <a:latin typeface="黑体"/>
              <a:ea typeface="黑体"/>
            </a:endParaRPr>
          </a:p>
          <a:p>
            <a:pPr marL="0" algn="l">
              <a:buFont typeface="黑体"/>
              <a:buChar char="•"/>
            </a:pPr>
          </a:p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C0C0C0">
                      <a:alpha val="100000"/>
                    </a:srgbClr>
                  </a:outerShdw>
                </a:effectLst>
                <a:latin typeface="黑体"/>
                <a:ea typeface="黑体"/>
              </a:rPr>
              <a:t>（3）用玻璃板代替平面镜的目的？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C0C0C0">
                    <a:alpha val="100000"/>
                  </a:srgbClr>
                </a:outerShdw>
              </a:effectLst>
              <a:latin typeface="黑体"/>
              <a:ea typeface="黑体"/>
            </a:endParaRPr>
          </a:p>
          <a:p>
            <a:pPr marL="0" algn="l"/>
          </a:p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C0C0C0">
                      <a:alpha val="100000"/>
                    </a:srgbClr>
                  </a:outerShdw>
                </a:effectLst>
                <a:latin typeface="黑体"/>
                <a:ea typeface="黑体"/>
              </a:rPr>
              <a:t>（4）玻璃板的放置要求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C0C0C0">
                    <a:alpha val="100000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6" name="文本5"/>
          <p:cNvSpPr txBox="1"/>
          <p:nvPr/>
        </p:nvSpPr>
        <p:spPr>
          <a:xfrm>
            <a:off x="1398426" y="2592727"/>
            <a:ext cx="3862070" cy="77527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latin typeface="黑体"/>
                <a:ea typeface="黑体"/>
              </a:rPr>
              <a:t>较暗，使像更清晰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latin typeface="黑体"/>
              <a:ea typeface="黑体"/>
            </a:endParaRPr>
          </a:p>
        </p:txBody>
      </p:sp>
      <p:sp>
        <p:nvSpPr>
          <p:cNvPr id="7" name="文本6"/>
          <p:cNvSpPr txBox="1"/>
          <p:nvPr/>
        </p:nvSpPr>
        <p:spPr>
          <a:xfrm>
            <a:off x="1213965" y="3842428"/>
            <a:ext cx="10287071" cy="77527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latin typeface="黑体"/>
                <a:ea typeface="黑体"/>
              </a:rPr>
              <a:t>便于确定像的位置，便于比较像和物的大小关系.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latin typeface="黑体"/>
              <a:ea typeface="黑体"/>
            </a:endParaRPr>
          </a:p>
        </p:txBody>
      </p:sp>
      <p:sp>
        <p:nvSpPr>
          <p:cNvPr id="8" name="文本7"/>
          <p:cNvSpPr txBox="1"/>
          <p:nvPr/>
        </p:nvSpPr>
        <p:spPr>
          <a:xfrm>
            <a:off x="1398425" y="5001385"/>
            <a:ext cx="8382057" cy="126771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latin typeface="黑体"/>
                <a:ea typeface="黑体"/>
              </a:rPr>
              <a:t>与桌面</a:t>
            </a:r>
            <a:r>
              <a:rPr lang="zh-CN" altLang="en-US" sz="3200" b="1" i="0" dirty="0">
                <a:solidFill>
                  <a:srgbClr val="3B00FF">
                    <a:alpha val="100000"/>
                  </a:srgbClr>
                </a:solidFill>
                <a:latin typeface="黑体"/>
                <a:ea typeface="黑体"/>
              </a:rPr>
              <a:t>垂直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latin typeface="黑体"/>
                <a:ea typeface="黑体"/>
              </a:rPr>
              <a:t>，否则会出现</a:t>
            </a:r>
            <a:r>
              <a:rPr lang="zh-CN" altLang="en-US" sz="3200" b="1" i="0" dirty="0">
                <a:solidFill>
                  <a:srgbClr val="0000FF">
                    <a:alpha val="100000"/>
                  </a:srgbClr>
                </a:solidFill>
                <a:latin typeface="黑体"/>
                <a:ea typeface="黑体"/>
              </a:rPr>
              <a:t>蜡烛B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latin typeface="黑体"/>
                <a:ea typeface="黑体"/>
              </a:rPr>
              <a:t>和</a:t>
            </a:r>
            <a:r>
              <a:rPr lang="zh-CN" altLang="en-US" sz="3200" b="1" i="0" dirty="0">
                <a:solidFill>
                  <a:srgbClr val="0000FF">
                    <a:alpha val="100000"/>
                  </a:srgbClr>
                </a:solidFill>
                <a:latin typeface="黑体"/>
                <a:ea typeface="黑体"/>
              </a:rPr>
              <a:t>蜡烛A的像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latin typeface="黑体"/>
                <a:ea typeface="黑体"/>
              </a:rPr>
              <a:t>不能完全重合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latin typeface="黑体"/>
              <a:ea typeface="黑体"/>
            </a:endParaRPr>
          </a:p>
        </p:txBody>
      </p:sp>
      <p:pic>
        <p:nvPicPr>
          <p:cNvPr id="9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644" y="1801673"/>
            <a:ext cx="2747467" cy="1884769"/>
          </a:xfrm>
          <a:prstGeom prst="rect">
            <a:avLst/>
          </a:prstGeom>
        </p:spPr>
      </p:pic>
      <p:pic>
        <p:nvPicPr>
          <p:cNvPr id="10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114310" y="233782"/>
            <a:ext cx="11963440" cy="6445046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C0C0C0">
                      <a:alpha val="100000"/>
                    </a:srgbClr>
                  </a:outerShdw>
                </a:effectLst>
                <a:latin typeface="黑体"/>
                <a:ea typeface="黑体"/>
              </a:rPr>
              <a:t>（5）刻度尺（方格纸、坐标纸）的作用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C0C0C0">
                    <a:alpha val="100000"/>
                  </a:srgbClr>
                </a:outerShdw>
              </a:effectLst>
              <a:latin typeface="黑体"/>
              <a:ea typeface="黑体"/>
            </a:endParaRPr>
          </a:p>
          <a:p>
            <a:pPr marL="0" algn="l">
              <a:buFont typeface="黑体"/>
              <a:buChar char="•"/>
            </a:pPr>
          </a:p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C0C0C0">
                      <a:alpha val="100000"/>
                    </a:srgbClr>
                  </a:outerShdw>
                </a:effectLst>
                <a:latin typeface="黑体"/>
                <a:ea typeface="黑体"/>
              </a:rPr>
              <a:t>（6）蜡烛选取的要求和目的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C0C0C0">
                    <a:alpha val="100000"/>
                  </a:srgbClr>
                </a:outerShdw>
              </a:effectLst>
              <a:latin typeface="黑体"/>
              <a:ea typeface="黑体"/>
            </a:endParaRPr>
          </a:p>
          <a:p>
            <a:pPr marL="0" algn="l"/>
          </a:p>
          <a:p>
            <a:pPr marL="0" algn="l"/>
          </a:p>
          <a:p>
            <a:pPr marL="0" algn="l"/>
          </a:p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C0C0C0">
                      <a:alpha val="100000"/>
                    </a:srgbClr>
                  </a:outerShdw>
                </a:effectLst>
                <a:latin typeface="黑体"/>
                <a:ea typeface="黑体"/>
              </a:rPr>
              <a:t>（7）证明是虚像的方法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C0C0C0">
                    <a:alpha val="100000"/>
                  </a:srgbClr>
                </a:outerShdw>
              </a:effectLst>
              <a:latin typeface="黑体"/>
              <a:ea typeface="黑体"/>
            </a:endParaRPr>
          </a:p>
          <a:p>
            <a:pPr marL="0" algn="l"/>
          </a:p>
          <a:p>
            <a:pPr marL="0" algn="l">
              <a:lnSpc>
                <a:spcPts val="3800"/>
              </a:lnSpc>
            </a:pP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C0C0C0">
                    <a:alpha val="100000"/>
                  </a:srgbClr>
                </a:outerShdw>
              </a:effectLst>
              <a:latin typeface="黑体"/>
              <a:ea typeface="黑体"/>
            </a:endParaRPr>
          </a:p>
          <a:p>
            <a:pPr marL="0" algn="l">
              <a:lnSpc>
                <a:spcPts val="3800"/>
              </a:lnSpc>
            </a:pP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C0C0C0">
                    <a:alpha val="100000"/>
                  </a:srgbClr>
                </a:outerShdw>
              </a:effectLst>
              <a:latin typeface="黑体"/>
              <a:ea typeface="黑体"/>
            </a:endParaRPr>
          </a:p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C0C0C0">
                      <a:alpha val="100000"/>
                    </a:srgbClr>
                  </a:outerShdw>
                </a:effectLst>
                <a:latin typeface="黑体"/>
                <a:ea typeface="黑体"/>
              </a:rPr>
              <a:t>（8）出现两个像的原因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C0C0C0">
                    <a:alpha val="100000"/>
                  </a:srgbClr>
                </a:outerShdw>
              </a:effectLst>
              <a:latin typeface="黑体"/>
              <a:ea typeface="黑体"/>
            </a:endParaRPr>
          </a:p>
          <a:p>
            <a:pPr marL="0" algn="l">
              <a:buFont typeface="黑体"/>
              <a:buChar char="•"/>
            </a:pPr>
          </a:p>
        </p:txBody>
      </p:sp>
      <p:sp>
        <p:nvSpPr>
          <p:cNvPr id="3" name="文本2"/>
          <p:cNvSpPr txBox="1"/>
          <p:nvPr/>
        </p:nvSpPr>
        <p:spPr>
          <a:xfrm>
            <a:off x="935184" y="711903"/>
            <a:ext cx="8382057" cy="77527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便于比较</a:t>
            </a:r>
            <a:r>
              <a:rPr lang="zh-CN" altLang="en-US" sz="3200" b="1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像距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和</a:t>
            </a:r>
            <a:r>
              <a:rPr lang="zh-CN" altLang="en-US" sz="3200" b="1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物距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的大小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857125" y="1950161"/>
            <a:ext cx="10191820" cy="77527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完全相同，便于比较</a:t>
            </a:r>
            <a:r>
              <a:rPr lang="zh-CN" altLang="en-US" sz="3200" b="1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像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和</a:t>
            </a:r>
            <a:r>
              <a:rPr lang="zh-CN" altLang="en-US" sz="3200" b="1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物</a:t>
            </a: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的大小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5" name="文本4"/>
          <p:cNvSpPr txBox="1"/>
          <p:nvPr/>
        </p:nvSpPr>
        <p:spPr>
          <a:xfrm>
            <a:off x="767715" y="2611755"/>
            <a:ext cx="10960735" cy="171958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用蜡烛B在玻璃板背后与__________完全重合，这样操作的目的是_____________，采用的方法是__________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6" name="文本5"/>
          <p:cNvSpPr txBox="1"/>
          <p:nvPr/>
        </p:nvSpPr>
        <p:spPr>
          <a:xfrm>
            <a:off x="7706188" y="3077691"/>
            <a:ext cx="2435025" cy="77527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等效替代法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7" name="文本6"/>
          <p:cNvSpPr txBox="1"/>
          <p:nvPr/>
        </p:nvSpPr>
        <p:spPr>
          <a:xfrm>
            <a:off x="2170793" y="3068556"/>
            <a:ext cx="2846996" cy="77527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确定像的位置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8" name="文本7"/>
          <p:cNvSpPr txBox="1"/>
          <p:nvPr/>
        </p:nvSpPr>
        <p:spPr>
          <a:xfrm>
            <a:off x="1178334" y="4331428"/>
            <a:ext cx="7378686" cy="77527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在像的位置放置光屏，光屏上看不到像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9" name="文本8"/>
          <p:cNvSpPr txBox="1"/>
          <p:nvPr/>
        </p:nvSpPr>
        <p:spPr>
          <a:xfrm>
            <a:off x="1122578" y="5485514"/>
            <a:ext cx="10605287" cy="680293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玻璃板比较厚，前后两个表面都能成像，所以要选薄的.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10" name="文本9"/>
          <p:cNvSpPr txBox="1"/>
          <p:nvPr/>
        </p:nvSpPr>
        <p:spPr>
          <a:xfrm>
            <a:off x="5278859" y="2534181"/>
            <a:ext cx="2058988" cy="680293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黑体"/>
                <a:ea typeface="黑体"/>
              </a:rPr>
              <a:t>蜡烛A的像</a:t>
            </a:r>
            <a:endParaRPr lang="zh-CN" altLang="en-US" sz="3200" b="1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黑体"/>
              <a:ea typeface="黑体"/>
            </a:endParaRPr>
          </a:p>
        </p:txBody>
      </p:sp>
      <p:pic>
        <p:nvPicPr>
          <p:cNvPr id="11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1718" y="886568"/>
            <a:ext cx="2303993" cy="1725778"/>
          </a:xfrm>
          <a:prstGeom prst="rect">
            <a:avLst/>
          </a:prstGeom>
        </p:spPr>
      </p:pic>
      <p:pic>
        <p:nvPicPr>
          <p:cNvPr id="12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0" grpId="0" animBg="1"/>
      <p:bldP spid="7" grpId="0" animBg="1"/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1"/>
          <a:srcRect r="69274" b="12025"/>
          <a:stretch>
            <a:fillRect/>
          </a:stretch>
        </p:blipFill>
        <p:spPr>
          <a:xfrm>
            <a:off x="8460076" y="933917"/>
            <a:ext cx="3479329" cy="3005269"/>
          </a:xfrm>
          <a:prstGeom prst="rect">
            <a:avLst/>
          </a:prstGeom>
        </p:spPr>
      </p:pic>
      <p:sp>
        <p:nvSpPr>
          <p:cNvPr id="3" name="文本1"/>
          <p:cNvSpPr txBox="1"/>
          <p:nvPr/>
        </p:nvSpPr>
        <p:spPr>
          <a:xfrm>
            <a:off x="296332" y="805644"/>
            <a:ext cx="8039100" cy="4047622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222222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    小明为探究光的折射规律,如图所示的实验装置，其中光屏F可绕直径NOM前后折转：</a:t>
            </a:r>
            <a:endParaRPr lang="zh-CN" altLang="en-US" sz="2800" b="1" i="0" dirty="0">
              <a:solidFill>
                <a:srgbClr val="222222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222222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（1）实验时，先让光屏E、F位于同一平面内，一束激光贴着光屏E从空气斜射入水中，在光屏F上可以看到折射后的光束，这说明折射光线和入射光线位于法线________；小明将光屏F向后折转一定角度后，在光屏F上不能看到折射光，说明折射光线与入射光线和法线______（选填“在”或“不在”）同一平面内；</a:t>
            </a:r>
            <a:endParaRPr lang="zh-CN" altLang="en-US" sz="2800" b="1" i="0" dirty="0">
              <a:solidFill>
                <a:srgbClr val="222222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4" name="文本2"/>
          <p:cNvSpPr txBox="1"/>
          <p:nvPr/>
        </p:nvSpPr>
        <p:spPr>
          <a:xfrm>
            <a:off x="281899" y="236199"/>
            <a:ext cx="5905540" cy="8108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3. 探究光的折射规律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5" name="文本3"/>
          <p:cNvSpPr txBox="1"/>
          <p:nvPr/>
        </p:nvSpPr>
        <p:spPr>
          <a:xfrm>
            <a:off x="2758202" y="2860891"/>
            <a:ext cx="952500" cy="69335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两侧</a:t>
            </a:r>
            <a:endParaRPr lang="zh-CN" altLang="en-US" sz="30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6" name="文本4"/>
          <p:cNvSpPr txBox="1"/>
          <p:nvPr/>
        </p:nvSpPr>
        <p:spPr>
          <a:xfrm>
            <a:off x="4262761" y="3736286"/>
            <a:ext cx="571500" cy="69335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在</a:t>
            </a:r>
            <a:endParaRPr lang="zh-CN" altLang="en-US" sz="30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7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1"/>
          <a:srcRect r="70419"/>
          <a:stretch>
            <a:fillRect/>
          </a:stretch>
        </p:blipFill>
        <p:spPr>
          <a:xfrm>
            <a:off x="1190015" y="3035865"/>
            <a:ext cx="3013396" cy="3074098"/>
          </a:xfrm>
          <a:prstGeom prst="rect">
            <a:avLst/>
          </a:prstGeom>
        </p:spPr>
      </p:pic>
      <p:pic>
        <p:nvPicPr>
          <p:cNvPr id="3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627" y="3035741"/>
            <a:ext cx="5825828" cy="3073879"/>
          </a:xfrm>
          <a:prstGeom prst="rect">
            <a:avLst/>
          </a:prstGeom>
        </p:spPr>
      </p:pic>
      <p:sp>
        <p:nvSpPr>
          <p:cNvPr id="4" name="文本1"/>
          <p:cNvSpPr txBox="1"/>
          <p:nvPr/>
        </p:nvSpPr>
        <p:spPr>
          <a:xfrm>
            <a:off x="82192" y="1891298"/>
            <a:ext cx="11629558" cy="114461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222222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（3）小明继续用另一只激光笔让光沿着BO射向水面时，可看到折射光沿OA射出，这说明_____________________________。</a:t>
            </a:r>
            <a:endParaRPr lang="zh-CN" altLang="en-US" sz="2800" b="1" i="0" dirty="0">
              <a:solidFill>
                <a:srgbClr val="222222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5" name="文本2"/>
          <p:cNvSpPr txBox="1"/>
          <p:nvPr/>
        </p:nvSpPr>
        <p:spPr>
          <a:xfrm>
            <a:off x="172213" y="844214"/>
            <a:ext cx="11668125" cy="104763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222222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（2）小明将光屏F恢复原状，保持入射光不动，继续加水，会看到杯底的亮斑B向________（选填“左”、“右”或“上”）移动；</a:t>
            </a:r>
            <a:endParaRPr lang="zh-CN" altLang="en-US" sz="2800" b="1" i="0" dirty="0">
              <a:solidFill>
                <a:srgbClr val="222222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6" name="文本3"/>
          <p:cNvSpPr txBox="1"/>
          <p:nvPr/>
        </p:nvSpPr>
        <p:spPr>
          <a:xfrm>
            <a:off x="2314166" y="1198773"/>
            <a:ext cx="571500" cy="69335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左</a:t>
            </a:r>
            <a:endParaRPr lang="zh-CN" altLang="en-US" sz="30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7" name="文本4"/>
          <p:cNvSpPr txBox="1"/>
          <p:nvPr/>
        </p:nvSpPr>
        <p:spPr>
          <a:xfrm>
            <a:off x="2884990" y="2239246"/>
            <a:ext cx="5143500" cy="69335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在折射现象中，光路是可逆的</a:t>
            </a:r>
            <a:endParaRPr lang="zh-CN" altLang="en-US" sz="30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8" name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283254" y="861622"/>
            <a:ext cx="11626596" cy="126771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423B3B">
                    <a:alpha val="100000"/>
                  </a:srgbClr>
                </a:solidFill>
                <a:latin typeface="微软雅黑"/>
                <a:ea typeface="微软雅黑"/>
              </a:rPr>
              <a:t>小明通过实验研究光从水中射入空气中的现象，你猜想，当入射角增大到一定程度时，可能出现的现象是什么？</a:t>
            </a:r>
            <a:endParaRPr lang="zh-CN" altLang="en-US" sz="3200" b="1" i="0" dirty="0">
              <a:solidFill>
                <a:srgbClr val="423B3B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3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7708" y="3103597"/>
            <a:ext cx="4123563" cy="2926404"/>
          </a:xfrm>
          <a:prstGeom prst="rect">
            <a:avLst/>
          </a:prstGeom>
        </p:spPr>
      </p:pic>
      <p:sp>
        <p:nvSpPr>
          <p:cNvPr id="4" name="文本2"/>
          <p:cNvSpPr txBox="1"/>
          <p:nvPr/>
        </p:nvSpPr>
        <p:spPr>
          <a:xfrm>
            <a:off x="405174" y="2041588"/>
            <a:ext cx="11315700" cy="1760163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折射角等于90°，此时没有折射光线，只有返回水中的反射光线，及发生了</a:t>
            </a:r>
            <a:r>
              <a:rPr lang="zh-CN" altLang="en-US" sz="3200" b="1" i="0" dirty="0">
                <a:solidFill>
                  <a:srgbClr val="3B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全反射</a:t>
            </a:r>
            <a:endParaRPr lang="zh-CN" altLang="en-US" sz="3200" b="1" i="0" dirty="0">
              <a:solidFill>
                <a:srgbClr val="3B00FF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5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277" y="3103569"/>
            <a:ext cx="3037351" cy="2925985"/>
          </a:xfrm>
          <a:prstGeom prst="rect">
            <a:avLst/>
          </a:prstGeom>
        </p:spPr>
      </p:pic>
      <p:pic>
        <p:nvPicPr>
          <p:cNvPr id="6" name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190995" y="528476"/>
            <a:ext cx="11811000" cy="335272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100"/>
              </a:lnSpc>
            </a:pPr>
            <a:r>
              <a:rPr lang="zh-CN" altLang="en-US" sz="30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实验1：探究影响弦乐器音调的因素。</a:t>
            </a:r>
            <a:endParaRPr lang="zh-CN" altLang="en-US" sz="30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4100"/>
              </a:lnSpc>
            </a:pPr>
            <a:r>
              <a:rPr lang="zh-CN" altLang="en-US" sz="30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（1）实验装置如图所示，将一根琴弦的一端拴在桌子一端的腿上，另一端绕过桌边的小滑轮，挂上几个钩码，并用A、B两个小木块将弦支起，拨A、B间的弦，即可听见发出的声音。</a:t>
            </a:r>
            <a:endParaRPr lang="zh-CN" altLang="en-US" sz="30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4100"/>
              </a:lnSpc>
            </a:pPr>
            <a:r>
              <a:rPr lang="zh-CN" altLang="en-US" sz="30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（2）实验中如何改变弦的长短？</a:t>
            </a:r>
            <a:endParaRPr lang="zh-CN" altLang="en-US" sz="30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4100"/>
              </a:lnSpc>
            </a:pPr>
            <a:r>
              <a:rPr lang="zh-CN" altLang="en-US" sz="30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         如何改变弦的松紧？</a:t>
            </a:r>
            <a:endParaRPr lang="zh-CN" altLang="en-US" sz="30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5617769" y="2643235"/>
            <a:ext cx="3647199" cy="71753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100"/>
              </a:lnSpc>
            </a:pPr>
            <a:r>
              <a: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改变A、B之间距离</a:t>
            </a:r>
            <a:endParaRPr lang="zh-CN" altLang="en-US" sz="30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342548" y="419"/>
            <a:ext cx="4366803" cy="69335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4.控制变量法</a:t>
            </a:r>
            <a:endParaRPr lang="zh-CN" altLang="en-US" sz="3000" b="1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5" name="文本4"/>
          <p:cNvSpPr txBox="1"/>
          <p:nvPr/>
        </p:nvSpPr>
        <p:spPr>
          <a:xfrm>
            <a:off x="4708950" y="3189084"/>
            <a:ext cx="3218574" cy="71753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100"/>
              </a:lnSpc>
            </a:pPr>
            <a:r>
              <a:rPr lang="zh-CN" altLang="en-US" sz="30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改变钩码的数量</a:t>
            </a:r>
            <a:endParaRPr lang="zh-CN" altLang="en-US" sz="3000" b="0" i="0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6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0012" y="2554005"/>
            <a:ext cx="2332225" cy="1986201"/>
          </a:xfrm>
          <a:prstGeom prst="rect">
            <a:avLst/>
          </a:prstGeom>
        </p:spPr>
      </p:pic>
      <p:sp>
        <p:nvSpPr>
          <p:cNvPr id="7" name="文本5"/>
          <p:cNvSpPr txBox="1"/>
          <p:nvPr/>
        </p:nvSpPr>
        <p:spPr>
          <a:xfrm>
            <a:off x="381219" y="3905983"/>
            <a:ext cx="11430076" cy="91423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400"/>
              </a:lnSpc>
            </a:pPr>
            <a:r>
              <a:rPr lang="zh-CN" altLang="en-US" sz="3735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控制变量法</a:t>
            </a:r>
            <a:r>
              <a:rPr lang="zh-CN" altLang="en-US" sz="3735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的特点，结论的写法。</a:t>
            </a:r>
            <a:endParaRPr lang="zh-CN" altLang="en-US" sz="3735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8" name="文本6"/>
          <p:cNvSpPr txBox="1"/>
          <p:nvPr/>
        </p:nvSpPr>
        <p:spPr>
          <a:xfrm>
            <a:off x="356302" y="4679528"/>
            <a:ext cx="12419581" cy="133324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400"/>
              </a:lnSpc>
            </a:pPr>
            <a:r>
              <a:rPr lang="zh-CN" altLang="en-US" sz="3735" b="1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当_________ 一定时，</a:t>
            </a:r>
            <a:r>
              <a:rPr lang="zh-CN" altLang="en-US" sz="3735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_________</a:t>
            </a:r>
            <a:r>
              <a:rPr lang="zh-CN" altLang="en-US" sz="3735" b="1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越大，</a:t>
            </a:r>
            <a:r>
              <a:rPr lang="zh-CN" altLang="en-US" sz="3735" b="1" i="0" dirty="0">
                <a:solidFill>
                  <a:srgbClr val="00FF67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______</a:t>
            </a:r>
            <a:r>
              <a:rPr lang="zh-CN" altLang="en-US" sz="3735" b="1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越________.</a:t>
            </a:r>
            <a:endParaRPr lang="zh-CN" altLang="en-US" sz="3735" b="1" i="0" dirty="0">
              <a:solidFill>
                <a:srgbClr val="0000FF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  <a:p>
            <a:pPr marL="0" algn="l">
              <a:lnSpc>
                <a:spcPts val="4400"/>
              </a:lnSpc>
            </a:pPr>
            <a:r>
              <a:rPr lang="zh-CN" altLang="en-US" sz="3735" b="1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                                </a:t>
            </a:r>
            <a:r>
              <a:rPr lang="zh-CN" altLang="en-US" sz="3735" b="1" i="0" dirty="0">
                <a:solidFill>
                  <a:srgbClr val="00FF67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________</a:t>
            </a:r>
            <a:r>
              <a:rPr lang="zh-CN" altLang="en-US" sz="3735" b="1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随</a:t>
            </a:r>
            <a:r>
              <a:rPr lang="zh-CN" altLang="en-US" sz="3735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________</a:t>
            </a:r>
            <a:r>
              <a:rPr lang="zh-CN" altLang="en-US" sz="3735" b="1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增大而_______.</a:t>
            </a:r>
            <a:endParaRPr lang="zh-CN" altLang="en-US" sz="3735" b="1" i="0" dirty="0">
              <a:solidFill>
                <a:srgbClr val="0000FF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pic>
        <p:nvPicPr>
          <p:cNvPr id="9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190995" y="528476"/>
            <a:ext cx="11811000" cy="314188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（2）实验过程：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3800"/>
              </a:lnSpc>
            </a:pPr>
            <a:r>
              <a:rPr lang="zh-CN" altLang="en-US" sz="28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①如何探究音调与弦长的关系</a:t>
            </a: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：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安装好器材后，拨动AB之间的琴弦，注意弦振动发出声音的音调；保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持弦的_________________不变，________________________________________，并拨动弦线，注意比较两次声音的音调的变化。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>
              <a:lnSpc>
                <a:spcPts val="3800"/>
              </a:lnSpc>
            </a:pPr>
            <a:r>
              <a:rPr lang="zh-CN" altLang="en-US" sz="28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你能得出的正确结论是__________________</a:t>
            </a:r>
            <a:endParaRPr lang="zh-CN" altLang="en-US" sz="28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5264001" y="1994678"/>
            <a:ext cx="6304674" cy="71372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latin typeface="Helvetica Neue" panose="02000503000000020004"/>
                <a:ea typeface="Helvetica Neue" panose="02000503000000020004"/>
              </a:rPr>
              <a:t>增大（或减小）</a:t>
            </a: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latin typeface="Arial" panose="020B0604020202090204"/>
                <a:ea typeface="Arial" panose="020B0604020202090204"/>
              </a:rPr>
              <a:t>A</a:t>
            </a: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latin typeface="Helvetica Neue" panose="02000503000000020004"/>
                <a:ea typeface="Helvetica Neue" panose="02000503000000020004"/>
              </a:rPr>
              <a:t>、</a:t>
            </a: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latin typeface="Arial" panose="020B0604020202090204"/>
                <a:ea typeface="Arial" panose="020B0604020202090204"/>
              </a:rPr>
              <a:t>B</a:t>
            </a: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latin typeface="Helvetica Neue" panose="02000503000000020004"/>
                <a:ea typeface="Helvetica Neue" panose="02000503000000020004"/>
              </a:rPr>
              <a:t>之间弦线的长度</a:t>
            </a:r>
            <a:endParaRPr lang="zh-CN" altLang="en-US" sz="2800" b="1" i="0" dirty="0">
              <a:solidFill>
                <a:srgbClr val="FF0000">
                  <a:alpha val="100000"/>
                </a:srgbClr>
              </a:solidFill>
              <a:latin typeface="Helvetica Neue" panose="02000503000000020004"/>
              <a:ea typeface="Helvetica Neue" panose="02000503000000020004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1238536" y="2042227"/>
            <a:ext cx="3213897" cy="619072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latin typeface="Helvetica Neue" panose="02000503000000020004"/>
                <a:ea typeface="Helvetica Neue" panose="02000503000000020004"/>
              </a:rPr>
              <a:t>材料、粗细和松紧</a:t>
            </a:r>
            <a:endParaRPr lang="zh-CN" altLang="en-US" sz="2800" b="1" i="0" dirty="0">
              <a:solidFill>
                <a:srgbClr val="FF0000">
                  <a:alpha val="100000"/>
                </a:srgbClr>
              </a:solidFill>
              <a:latin typeface="Helvetica Neue" panose="02000503000000020004"/>
              <a:ea typeface="Helvetica Neue" panose="02000503000000020004"/>
            </a:endParaRPr>
          </a:p>
        </p:txBody>
      </p:sp>
      <p:pic>
        <p:nvPicPr>
          <p:cNvPr id="5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7303" y="2707777"/>
            <a:ext cx="3894934" cy="3317062"/>
          </a:xfrm>
          <a:prstGeom prst="rect">
            <a:avLst/>
          </a:prstGeom>
        </p:spPr>
      </p:pic>
      <p:pic>
        <p:nvPicPr>
          <p:cNvPr id="6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  <p:sp>
        <p:nvSpPr>
          <p:cNvPr id="7" name="文本4"/>
          <p:cNvSpPr txBox="1"/>
          <p:nvPr/>
        </p:nvSpPr>
        <p:spPr>
          <a:xfrm>
            <a:off x="355225" y="3562055"/>
            <a:ext cx="5295900" cy="79150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700"/>
              </a:lnSpc>
            </a:pPr>
            <a:r>
              <a:rPr lang="zh-CN" altLang="en-US" sz="3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②探究</a:t>
            </a:r>
            <a:r>
              <a:rPr lang="zh-CN" altLang="en-US" sz="31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音调与弦线粗细的关系</a:t>
            </a:r>
            <a:endParaRPr lang="zh-CN" altLang="en-US" sz="3100" b="1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8" name="文本5"/>
          <p:cNvSpPr txBox="1"/>
          <p:nvPr/>
        </p:nvSpPr>
        <p:spPr>
          <a:xfrm>
            <a:off x="354816" y="4243749"/>
            <a:ext cx="5524500" cy="77211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500"/>
              </a:lnSpc>
            </a:pPr>
            <a:r>
              <a:rPr lang="zh-CN" altLang="en-US" sz="3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③探究弦线的材料对音调的影响</a:t>
            </a:r>
            <a:endParaRPr lang="zh-CN" altLang="en-US" sz="3000" b="1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9" name="文本6"/>
          <p:cNvSpPr txBox="1"/>
          <p:nvPr/>
        </p:nvSpPr>
        <p:spPr>
          <a:xfrm>
            <a:off x="354911" y="5015093"/>
            <a:ext cx="7378686" cy="693356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0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④如何探究弦的音调跟弦的松紧的关系？</a:t>
            </a:r>
            <a:endParaRPr lang="zh-CN" altLang="en-US" sz="3000" b="1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295075" y="247393"/>
            <a:ext cx="11809476" cy="3299043"/>
          </a:xfrm>
          <a:prstGeom prst="rect">
            <a:avLst/>
          </a:prstGeom>
          <a:noFill/>
        </p:spPr>
        <p:txBody>
          <a:bodyPr anchor="ctr"/>
          <a:lstStyle/>
          <a:p>
            <a:pPr marL="0" algn="l">
              <a:lnSpc>
                <a:spcPts val="3300"/>
              </a:lnSpc>
            </a:pPr>
            <a:r>
              <a:rPr lang="zh-CN" altLang="en-US" sz="2800" b="0" i="0" dirty="0">
                <a:solidFill>
                  <a:srgbClr val="333333">
                    <a:alpha val="100000"/>
                  </a:srgbClr>
                </a:solidFill>
                <a:latin typeface="黑体"/>
                <a:ea typeface="黑体"/>
              </a:rPr>
              <a:t>实验2.探究影响单摆</a:t>
            </a:r>
            <a:r>
              <a:rPr lang="zh-CN" altLang="en-US" sz="2800" b="0" i="0" dirty="0">
                <a:solidFill>
                  <a:srgbClr val="FF0000">
                    <a:alpha val="100000"/>
                  </a:srgbClr>
                </a:solidFill>
                <a:latin typeface="黑体"/>
                <a:ea typeface="黑体"/>
              </a:rPr>
              <a:t>周期</a:t>
            </a:r>
            <a:r>
              <a:rPr lang="zh-CN" altLang="en-US" sz="2800" b="0" i="0" dirty="0">
                <a:solidFill>
                  <a:srgbClr val="333333">
                    <a:alpha val="100000"/>
                  </a:srgbClr>
                </a:solidFill>
                <a:latin typeface="黑体"/>
                <a:ea typeface="黑体"/>
              </a:rPr>
              <a:t>的因素:</a:t>
            </a:r>
            <a:endParaRPr lang="zh-CN" altLang="en-US" sz="2800" b="0" i="0" dirty="0">
              <a:solidFill>
                <a:srgbClr val="333333">
                  <a:alpha val="100000"/>
                </a:srgbClr>
              </a:solidFill>
              <a:latin typeface="黑体"/>
              <a:ea typeface="黑体"/>
            </a:endParaRPr>
          </a:p>
          <a:p>
            <a:pPr marL="0" algn="l">
              <a:lnSpc>
                <a:spcPts val="3300"/>
              </a:lnSpc>
            </a:pPr>
            <a:r>
              <a:rPr lang="zh-CN" altLang="en-US" sz="2800" b="0" i="0" dirty="0">
                <a:solidFill>
                  <a:srgbClr val="333333">
                    <a:alpha val="100000"/>
                  </a:srgbClr>
                </a:solidFill>
                <a:latin typeface="黑体"/>
                <a:ea typeface="黑体"/>
              </a:rPr>
              <a:t>（1）同学甲有如下操作，请判断是否恰当（填“是”或“否”）．</a:t>
            </a:r>
            <a:endParaRPr lang="zh-CN" altLang="en-US" sz="2800" b="0" i="0" dirty="0">
              <a:solidFill>
                <a:srgbClr val="333333">
                  <a:alpha val="100000"/>
                </a:srgbClr>
              </a:solidFill>
              <a:latin typeface="黑体"/>
              <a:ea typeface="黑体"/>
            </a:endParaRPr>
          </a:p>
          <a:p>
            <a:pPr marL="0" algn="l">
              <a:lnSpc>
                <a:spcPts val="3300"/>
              </a:lnSpc>
            </a:pPr>
            <a:r>
              <a:rPr lang="zh-CN" altLang="en-US" sz="2800" b="0" i="0" dirty="0">
                <a:solidFill>
                  <a:srgbClr val="333333">
                    <a:alpha val="100000"/>
                  </a:srgbClr>
                </a:solidFill>
                <a:latin typeface="黑体"/>
                <a:ea typeface="黑体"/>
              </a:rPr>
              <a:t>①把单摆从平衡位置拉开约3°释放；______</a:t>
            </a:r>
            <a:endParaRPr lang="zh-CN" altLang="en-US" sz="2800" b="0" i="0" dirty="0">
              <a:solidFill>
                <a:srgbClr val="333333">
                  <a:alpha val="100000"/>
                </a:srgbClr>
              </a:solidFill>
              <a:latin typeface="黑体"/>
              <a:ea typeface="黑体"/>
            </a:endParaRPr>
          </a:p>
          <a:p>
            <a:pPr marL="0" algn="l">
              <a:lnSpc>
                <a:spcPts val="3300"/>
              </a:lnSpc>
            </a:pPr>
            <a:r>
              <a:rPr lang="zh-CN" altLang="en-US" sz="2800" b="0" i="0" dirty="0">
                <a:solidFill>
                  <a:srgbClr val="333333">
                    <a:alpha val="100000"/>
                  </a:srgbClr>
                </a:solidFill>
                <a:latin typeface="黑体"/>
                <a:ea typeface="黑体"/>
              </a:rPr>
              <a:t>②在摆球经过最低点时启动秒表计时；______</a:t>
            </a:r>
            <a:endParaRPr lang="zh-CN" altLang="en-US" sz="2800" b="0" i="0" dirty="0">
              <a:solidFill>
                <a:srgbClr val="333333">
                  <a:alpha val="100000"/>
                </a:srgbClr>
              </a:solidFill>
              <a:latin typeface="黑体"/>
              <a:ea typeface="黑体"/>
            </a:endParaRPr>
          </a:p>
          <a:p>
            <a:pPr marL="0" algn="l">
              <a:lnSpc>
                <a:spcPts val="3300"/>
              </a:lnSpc>
            </a:pPr>
            <a:r>
              <a:rPr lang="zh-CN" altLang="en-US" sz="2800" b="0" i="0" dirty="0">
                <a:solidFill>
                  <a:srgbClr val="333333">
                    <a:alpha val="100000"/>
                  </a:srgbClr>
                </a:solidFill>
                <a:latin typeface="黑体"/>
                <a:ea typeface="黑体"/>
              </a:rPr>
              <a:t>③把秒表记录摆球一次全振动的时间作为周期．______</a:t>
            </a:r>
            <a:endParaRPr lang="zh-CN" altLang="en-US" sz="2800" b="0" i="0" dirty="0">
              <a:solidFill>
                <a:srgbClr val="333333">
                  <a:alpha val="100000"/>
                </a:srgbClr>
              </a:solidFill>
              <a:latin typeface="黑体"/>
              <a:ea typeface="黑体"/>
            </a:endParaRPr>
          </a:p>
          <a:p>
            <a:pPr marL="0" algn="l">
              <a:lnSpc>
                <a:spcPts val="3300"/>
              </a:lnSpc>
            </a:pPr>
            <a:r>
              <a:rPr lang="zh-CN" altLang="en-US" sz="2800" b="0" i="0" dirty="0">
                <a:solidFill>
                  <a:srgbClr val="333333">
                    <a:alpha val="100000"/>
                  </a:srgbClr>
                </a:solidFill>
                <a:latin typeface="黑体"/>
                <a:ea typeface="黑体"/>
              </a:rPr>
              <a:t>该同学改进测量方法后，得到的部分测量数据见表．根据表中数据可以初步得出的结论是______________________________________________</a:t>
            </a:r>
            <a:endParaRPr lang="zh-CN" altLang="en-US" sz="2800" b="0" i="0" dirty="0">
              <a:solidFill>
                <a:srgbClr val="333333">
                  <a:alpha val="100000"/>
                </a:srgbClr>
              </a:solidFill>
              <a:latin typeface="黑体"/>
              <a:ea typeface="黑体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6312144" y="1100603"/>
            <a:ext cx="734239" cy="73334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latin typeface="等线"/>
                <a:ea typeface="等线"/>
              </a:rPr>
              <a:t>是</a:t>
            </a:r>
            <a:endParaRPr lang="zh-CN" altLang="en-US" sz="2800" b="1" i="0" dirty="0">
              <a:solidFill>
                <a:srgbClr val="FF0000">
                  <a:alpha val="100000"/>
                </a:srgbClr>
              </a:solidFill>
              <a:latin typeface="等线"/>
              <a:ea typeface="等线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7984769" y="1972351"/>
            <a:ext cx="3876046" cy="65871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latin typeface="等线"/>
                <a:ea typeface="等线"/>
              </a:rPr>
              <a:t>否，应该如何测周期</a:t>
            </a: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latin typeface="zuoyeFont_mathFont, Arial"/>
                <a:ea typeface="zuoyeFont_mathFont, Arial"/>
              </a:rPr>
              <a:t> </a:t>
            </a:r>
            <a:endParaRPr lang="zh-CN" altLang="en-US" sz="2800" b="1" i="0" dirty="0">
              <a:solidFill>
                <a:srgbClr val="FF0000">
                  <a:alpha val="100000"/>
                </a:srgbClr>
              </a:solidFill>
              <a:latin typeface="zuoyeFont_mathFont, Arial"/>
              <a:ea typeface="zuoyeFont_mathFont, Arial"/>
            </a:endParaRPr>
          </a:p>
        </p:txBody>
      </p:sp>
      <p:sp>
        <p:nvSpPr>
          <p:cNvPr id="5" name="文本4"/>
          <p:cNvSpPr txBox="1"/>
          <p:nvPr/>
        </p:nvSpPr>
        <p:spPr>
          <a:xfrm>
            <a:off x="6703258" y="1549911"/>
            <a:ext cx="734239" cy="73334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latin typeface="等线"/>
                <a:ea typeface="等线"/>
              </a:rPr>
              <a:t>是</a:t>
            </a:r>
            <a:endParaRPr lang="zh-CN" altLang="en-US" sz="2800" b="1" i="0" dirty="0">
              <a:solidFill>
                <a:srgbClr val="FF0000">
                  <a:alpha val="100000"/>
                </a:srgbClr>
              </a:solidFill>
              <a:latin typeface="等线"/>
              <a:ea typeface="等线"/>
            </a:endParaRPr>
          </a:p>
        </p:txBody>
      </p:sp>
      <p:sp>
        <p:nvSpPr>
          <p:cNvPr id="6" name="文本5"/>
          <p:cNvSpPr txBox="1"/>
          <p:nvPr/>
        </p:nvSpPr>
        <p:spPr>
          <a:xfrm>
            <a:off x="2843379" y="2839646"/>
            <a:ext cx="8274764" cy="733340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300"/>
              </a:lnSpc>
            </a:pPr>
            <a:r>
              <a:rPr lang="zh-CN" altLang="en-US" sz="2800" b="1" i="0" dirty="0">
                <a:solidFill>
                  <a:srgbClr val="FF0000">
                    <a:alpha val="100000"/>
                  </a:srgbClr>
                </a:solidFill>
                <a:latin typeface="等线"/>
                <a:ea typeface="等线"/>
              </a:rPr>
              <a:t>单摆的周期跟摆球的质量无关，随摆长增大而增大</a:t>
            </a:r>
            <a:endParaRPr lang="zh-CN" altLang="en-US" sz="2800" b="1" i="0" dirty="0">
              <a:solidFill>
                <a:srgbClr val="FF0000">
                  <a:alpha val="100000"/>
                </a:srgbClr>
              </a:solidFill>
              <a:latin typeface="等线"/>
              <a:ea typeface="等线"/>
            </a:endParaRPr>
          </a:p>
        </p:txBody>
      </p:sp>
      <p:pic>
        <p:nvPicPr>
          <p:cNvPr id="7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2420" y="247117"/>
            <a:ext cx="2304257" cy="533017"/>
          </a:xfrm>
          <a:prstGeom prst="rect">
            <a:avLst/>
          </a:prstGeom>
        </p:spPr>
      </p:pic>
      <p:pic>
        <p:nvPicPr>
          <p:cNvPr id="8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25" y="3425971"/>
            <a:ext cx="6248400" cy="2771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7338" y="3056887"/>
            <a:ext cx="8335623" cy="3228184"/>
          </a:xfrm>
          <a:prstGeom prst="rect">
            <a:avLst/>
          </a:prstGeom>
        </p:spPr>
      </p:pic>
      <p:sp>
        <p:nvSpPr>
          <p:cNvPr id="3" name="文本1"/>
          <p:cNvSpPr txBox="1"/>
          <p:nvPr/>
        </p:nvSpPr>
        <p:spPr>
          <a:xfrm>
            <a:off x="281445" y="253222"/>
            <a:ext cx="11630025" cy="3408807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200" b="0" i="0" dirty="0">
                <a:solidFill>
                  <a:srgbClr val="333333">
                    <a:alpha val="100000"/>
                  </a:srgbClr>
                </a:solidFill>
                <a:latin typeface="微软雅黑"/>
                <a:ea typeface="微软雅黑"/>
              </a:rPr>
              <a:t>在探究单摆的周期与什么因素有关的实验中，</a:t>
            </a:r>
            <a:endParaRPr lang="zh-CN" altLang="en-US" sz="3200" b="0" i="0" dirty="0">
              <a:solidFill>
                <a:srgbClr val="333333">
                  <a:alpha val="100000"/>
                </a:srgbClr>
              </a:solidFill>
              <a:latin typeface="微软雅黑"/>
              <a:ea typeface="微软雅黑"/>
            </a:endParaRPr>
          </a:p>
          <a:p>
            <a:pPr marL="0" algn="l"/>
            <a:r>
              <a:rPr lang="zh-CN" altLang="en-US" sz="3200" b="0" i="0" dirty="0">
                <a:solidFill>
                  <a:srgbClr val="333333">
                    <a:alpha val="100000"/>
                  </a:srgbClr>
                </a:solidFill>
                <a:latin typeface="微软雅黑"/>
                <a:ea typeface="微软雅黑"/>
              </a:rPr>
              <a:t>小明设计了一款能自动计时的装置：实验时使摆球在垂直于纸面的平面内摆动，在摆球运动最低点时，测量的R值变大，图乙和图丙分别测出L</a:t>
            </a:r>
            <a:r>
              <a:rPr lang="zh-CN" altLang="en-US" sz="3200" b="0" i="0" baseline="-25000" dirty="0">
                <a:solidFill>
                  <a:srgbClr val="333333">
                    <a:alpha val="100000"/>
                  </a:srgbClr>
                </a:solidFill>
                <a:latin typeface="微软雅黑"/>
                <a:ea typeface="微软雅黑"/>
              </a:rPr>
              <a:t>1</a:t>
            </a:r>
            <a:r>
              <a:rPr lang="zh-CN" altLang="en-US" sz="3200" b="0" i="0" dirty="0">
                <a:solidFill>
                  <a:srgbClr val="333333">
                    <a:alpha val="100000"/>
                  </a:srgbClr>
                </a:solidFill>
                <a:latin typeface="微软雅黑"/>
                <a:ea typeface="微软雅黑"/>
              </a:rPr>
              <a:t>和L</a:t>
            </a:r>
            <a:r>
              <a:rPr lang="zh-CN" altLang="en-US" sz="3200" b="0" i="0" baseline="-25000" dirty="0">
                <a:solidFill>
                  <a:srgbClr val="333333">
                    <a:alpha val="100000"/>
                  </a:srgbClr>
                </a:solidFill>
                <a:latin typeface="微软雅黑"/>
                <a:ea typeface="微软雅黑"/>
              </a:rPr>
              <a:t>2</a:t>
            </a:r>
            <a:r>
              <a:rPr lang="zh-CN" altLang="en-US" sz="3200" b="0" i="0" dirty="0">
                <a:solidFill>
                  <a:srgbClr val="333333">
                    <a:alpha val="100000"/>
                  </a:srgbClr>
                </a:solidFill>
                <a:latin typeface="微软雅黑"/>
                <a:ea typeface="微软雅黑"/>
              </a:rPr>
              <a:t>时，该仪器显示R随时间t变化的图线分别如图乙、丙所示．则两个单摆的摆长较长的是_____.第一个单摆的周期是____.</a:t>
            </a:r>
            <a:endParaRPr lang="zh-CN" altLang="en-US" sz="3200" b="0" i="0" dirty="0">
              <a:solidFill>
                <a:srgbClr val="333333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4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1170305" y="60961"/>
            <a:ext cx="2016642" cy="775275"/>
          </a:xfrm>
          <a:prstGeom prst="rect">
            <a:avLst/>
          </a:prstGeom>
          <a:noFill/>
        </p:spPr>
        <p:txBody>
          <a:bodyPr anchor="ctr"/>
          <a:lstStyle/>
          <a:p>
            <a:pPr marL="0" algn="ctr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练习巩固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482481" y="566373"/>
            <a:ext cx="11346348" cy="3976152"/>
          </a:xfrm>
          <a:prstGeom prst="rect">
            <a:avLst/>
          </a:prstGeom>
          <a:noFill/>
        </p:spPr>
        <p:txBody>
          <a:bodyPr anchor="ctr"/>
          <a:lstStyle/>
          <a:p>
            <a:pPr marL="0" algn="l">
              <a:lnSpc>
                <a:spcPts val="5700"/>
              </a:lnSpc>
            </a:pPr>
            <a:r>
              <a:rPr lang="zh-CN" altLang="en-US" sz="3200" b="1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例5  </a:t>
            </a: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在运动场上，同学们经常看到投掷铅球的场景，运动员总是沿斜向上的方向将铅球掷出，请你认真研究这一场景，猜想一下铅球落地点与抛出点间的水平距离s与哪些物理量有关？(至少写出三个物理量，并用字母表示)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>
              <a:lnSpc>
                <a:spcPts val="57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猜想一：_________________________________。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2239375" y="3542011"/>
            <a:ext cx="7405024" cy="8108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与掷出速度</a:t>
            </a: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v</a:t>
            </a: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的大小有关</a:t>
            </a:r>
            <a:endParaRPr lang="zh-CN" altLang="en-US" sz="32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5" name="文本4"/>
          <p:cNvSpPr txBox="1"/>
          <p:nvPr/>
        </p:nvSpPr>
        <p:spPr>
          <a:xfrm>
            <a:off x="528201" y="4080696"/>
            <a:ext cx="11494938" cy="1760160"/>
          </a:xfrm>
          <a:prstGeom prst="rect">
            <a:avLst/>
          </a:prstGeom>
          <a:noFill/>
        </p:spPr>
        <p:txBody>
          <a:bodyPr anchor="ctr"/>
          <a:lstStyle/>
          <a:p>
            <a:pPr marL="0" algn="l">
              <a:lnSpc>
                <a:spcPts val="57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猜想二：________________________________________。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  <a:p>
            <a:pPr marL="0" algn="l">
              <a:lnSpc>
                <a:spcPts val="5700"/>
              </a:lnSpc>
            </a:pPr>
            <a:r>
              <a:rPr lang="zh-CN" altLang="en-US" sz="32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猜想三：__________________________________________。</a:t>
            </a:r>
            <a:endParaRPr lang="zh-CN" altLang="en-US" sz="3200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</p:txBody>
      </p:sp>
      <p:sp>
        <p:nvSpPr>
          <p:cNvPr id="6" name="文本5"/>
          <p:cNvSpPr txBox="1"/>
          <p:nvPr/>
        </p:nvSpPr>
        <p:spPr>
          <a:xfrm>
            <a:off x="2250805" y="4205830"/>
            <a:ext cx="8377874" cy="8108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与掷出速度</a:t>
            </a: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v</a:t>
            </a: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的方向和水平方向的夹角</a:t>
            </a: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θ</a:t>
            </a: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有关</a:t>
            </a:r>
            <a:endParaRPr lang="zh-CN" altLang="en-US" sz="32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7" name="文本6"/>
          <p:cNvSpPr txBox="1"/>
          <p:nvPr/>
        </p:nvSpPr>
        <p:spPr>
          <a:xfrm>
            <a:off x="2178121" y="4949073"/>
            <a:ext cx="8016217" cy="8108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与掷出点的高度</a:t>
            </a: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Arial" panose="020B0604020202090204"/>
                <a:ea typeface="Arial" panose="020B0604020202090204"/>
              </a:rPr>
              <a:t>h</a:t>
            </a: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有关</a:t>
            </a:r>
            <a:endParaRPr lang="zh-CN" altLang="en-US" sz="32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8" name="文本7"/>
          <p:cNvSpPr txBox="1"/>
          <p:nvPr/>
        </p:nvSpPr>
        <p:spPr>
          <a:xfrm>
            <a:off x="6962823" y="4907406"/>
            <a:ext cx="4877435" cy="81089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C50023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与铅球的轻重有关</a:t>
            </a:r>
            <a:endParaRPr lang="zh-CN" altLang="en-US" sz="3200" b="1" i="0" dirty="0">
              <a:solidFill>
                <a:srgbClr val="C50023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9" name="文本8"/>
          <p:cNvSpPr txBox="1"/>
          <p:nvPr/>
        </p:nvSpPr>
        <p:spPr>
          <a:xfrm>
            <a:off x="9210386" y="3430300"/>
            <a:ext cx="2435025" cy="77527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800"/>
              </a:lnSpc>
            </a:pPr>
            <a:r>
              <a:rPr lang="zh-CN" altLang="en-US" sz="3200" b="1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宋体"/>
                <a:ea typeface="宋体"/>
              </a:rPr>
              <a:t>如何探究？</a:t>
            </a:r>
            <a:endParaRPr lang="zh-CN" altLang="en-US" sz="3200" b="1" i="0" dirty="0">
              <a:solidFill>
                <a:srgbClr val="0000FF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宋体"/>
              <a:ea typeface="宋体"/>
            </a:endParaRPr>
          </a:p>
        </p:txBody>
      </p:sp>
      <p:pic>
        <p:nvPicPr>
          <p:cNvPr id="10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371704" y="94926"/>
            <a:ext cx="2824554" cy="91423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400"/>
              </a:lnSpc>
            </a:pPr>
            <a:r>
              <a:rPr lang="zh-CN" altLang="en-US" sz="3735" b="1" i="0" dirty="0">
                <a:solidFill>
                  <a:srgbClr val="3B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练习</a:t>
            </a:r>
            <a:endParaRPr lang="zh-CN" altLang="en-US" sz="3735" b="1" i="0" dirty="0">
              <a:solidFill>
                <a:srgbClr val="3B00FF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grpSp>
        <p:nvGrpSpPr>
          <p:cNvPr id="3" name="组合1"/>
          <p:cNvGrpSpPr/>
          <p:nvPr/>
        </p:nvGrpSpPr>
        <p:grpSpPr>
          <a:xfrm>
            <a:off x="476212" y="771228"/>
            <a:ext cx="11430079" cy="4371729"/>
            <a:chOff x="0" y="0"/>
            <a:chExt cx="11430079" cy="4371729"/>
          </a:xfrm>
        </p:grpSpPr>
        <p:sp>
          <p:nvSpPr>
            <p:cNvPr id="4" name="形状1"/>
            <p:cNvSpPr txBox="1"/>
            <p:nvPr/>
          </p:nvSpPr>
          <p:spPr>
            <a:xfrm>
              <a:off x="95250" y="181255"/>
              <a:ext cx="11334829" cy="3447098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5" name="文本2"/>
            <p:cNvSpPr txBox="1"/>
            <p:nvPr/>
          </p:nvSpPr>
          <p:spPr>
            <a:xfrm>
              <a:off x="0" y="0"/>
              <a:ext cx="11334829" cy="4371729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l">
                <a:lnSpc>
                  <a:spcPts val="4700"/>
                </a:lnSpc>
              </a:pPr>
              <a:r>
                <a:rPr lang="zh-CN" altLang="en-US" sz="34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微软雅黑"/>
                  <a:ea typeface="微软雅黑"/>
                </a:rPr>
                <a:t>15.正午时，太阳光直射向水平地面，取一圆形薄凸透镜正对阳光，在距透镜20cm的地面上得到一个光斑，其直径与透镜直径相等，透镜的焦距是（     ）</a:t>
              </a:r>
              <a:endParaRPr lang="zh-CN" altLang="en-US" sz="3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endParaRPr>
            </a:p>
            <a:p>
              <a:pPr marL="0" algn="l">
                <a:lnSpc>
                  <a:spcPts val="4700"/>
                </a:lnSpc>
              </a:pPr>
              <a:r>
                <a:rPr lang="zh-CN" altLang="en-US" sz="34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微软雅黑"/>
                  <a:ea typeface="微软雅黑"/>
                </a:rPr>
                <a:t>A.10cm</a:t>
              </a:r>
              <a:endParaRPr lang="zh-CN" altLang="en-US" sz="3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endParaRPr>
            </a:p>
            <a:p>
              <a:pPr marL="0" algn="l">
                <a:lnSpc>
                  <a:spcPts val="4700"/>
                </a:lnSpc>
              </a:pPr>
              <a:r>
                <a:rPr lang="zh-CN" altLang="en-US" sz="34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微软雅黑"/>
                  <a:ea typeface="微软雅黑"/>
                </a:rPr>
                <a:t>B.20cm</a:t>
              </a:r>
              <a:endParaRPr lang="zh-CN" altLang="en-US" sz="3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endParaRPr>
            </a:p>
            <a:p>
              <a:pPr marL="0" algn="l">
                <a:lnSpc>
                  <a:spcPts val="4700"/>
                </a:lnSpc>
              </a:pPr>
              <a:r>
                <a:rPr lang="zh-CN" altLang="en-US" sz="34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微软雅黑"/>
                  <a:ea typeface="微软雅黑"/>
                </a:rPr>
                <a:t>C.30cm</a:t>
              </a:r>
              <a:endParaRPr lang="zh-CN" altLang="en-US" sz="3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endParaRPr>
            </a:p>
            <a:p>
              <a:pPr marL="0" algn="l">
                <a:lnSpc>
                  <a:spcPts val="4700"/>
                </a:lnSpc>
              </a:pPr>
              <a:r>
                <a:rPr lang="zh-CN" altLang="en-US" sz="34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微软雅黑"/>
                  <a:ea typeface="微软雅黑"/>
                </a:rPr>
                <a:t>D.40cm</a:t>
              </a:r>
              <a:endParaRPr lang="zh-CN" altLang="en-US" sz="3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endParaRPr>
            </a:p>
          </p:txBody>
        </p:sp>
      </p:grpSp>
      <p:pic>
        <p:nvPicPr>
          <p:cNvPr id="6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5590" y="2216115"/>
            <a:ext cx="3283963" cy="3624948"/>
          </a:xfrm>
          <a:prstGeom prst="rect">
            <a:avLst/>
          </a:prstGeom>
        </p:spPr>
      </p:pic>
      <p:pic>
        <p:nvPicPr>
          <p:cNvPr id="7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730510" y="241440"/>
            <a:ext cx="1333762" cy="914235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600"/>
              </a:lnSpc>
            </a:pPr>
            <a:r>
              <a:rPr lang="zh-CN" altLang="en-US" sz="3735" b="0" i="0" dirty="0">
                <a:solidFill>
                  <a:srgbClr val="3B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变式</a:t>
            </a:r>
            <a:endParaRPr lang="zh-CN" altLang="en-US" sz="3735" b="0" i="0" dirty="0">
              <a:solidFill>
                <a:srgbClr val="3B00FF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grpSp>
        <p:nvGrpSpPr>
          <p:cNvPr id="3" name="组合1"/>
          <p:cNvGrpSpPr/>
          <p:nvPr/>
        </p:nvGrpSpPr>
        <p:grpSpPr>
          <a:xfrm>
            <a:off x="622109" y="933471"/>
            <a:ext cx="10858575" cy="4969047"/>
            <a:chOff x="0" y="0"/>
            <a:chExt cx="10858575" cy="4969047"/>
          </a:xfrm>
        </p:grpSpPr>
        <p:sp>
          <p:nvSpPr>
            <p:cNvPr id="4" name="形状1"/>
            <p:cNvSpPr txBox="1"/>
            <p:nvPr/>
          </p:nvSpPr>
          <p:spPr>
            <a:xfrm>
              <a:off x="95250" y="181255"/>
              <a:ext cx="10763325" cy="3447098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>
              <a:solidFill>
                <a:srgbClr val="FFFFFF">
                  <a:alpha val="0"/>
                </a:srgbClr>
              </a:solidFill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5" name="文本2"/>
            <p:cNvSpPr txBox="1"/>
            <p:nvPr/>
          </p:nvSpPr>
          <p:spPr>
            <a:xfrm>
              <a:off x="0" y="0"/>
              <a:ext cx="10763325" cy="4969047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 marL="0" algn="l">
                <a:lnSpc>
                  <a:spcPts val="4700"/>
                </a:lnSpc>
              </a:pPr>
              <a:r>
                <a:rPr lang="zh-CN" altLang="en-US" sz="34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微软雅黑"/>
                  <a:ea typeface="微软雅黑"/>
                </a:rPr>
                <a:t>正午时，太阳光直射向水平地面，取一圆形薄凸透镜正对阳光，在距透镜15cm的地面上得到一个较小的光斑，由于光斑不是最小最亮，则凸透镜的焦距可能为（     ）</a:t>
              </a:r>
              <a:endParaRPr lang="zh-CN" altLang="en-US" sz="3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endParaRPr>
            </a:p>
            <a:p>
              <a:pPr marL="0" algn="l">
                <a:lnSpc>
                  <a:spcPts val="4700"/>
                </a:lnSpc>
              </a:pPr>
              <a:r>
                <a:rPr lang="zh-CN" altLang="en-US" sz="34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微软雅黑"/>
                  <a:ea typeface="微软雅黑"/>
                </a:rPr>
                <a:t>A.15cm</a:t>
              </a:r>
              <a:endParaRPr lang="zh-CN" altLang="en-US" sz="3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endParaRPr>
            </a:p>
            <a:p>
              <a:pPr marL="0" algn="l">
                <a:lnSpc>
                  <a:spcPts val="4700"/>
                </a:lnSpc>
              </a:pPr>
              <a:r>
                <a:rPr lang="zh-CN" altLang="en-US" sz="34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微软雅黑"/>
                  <a:ea typeface="微软雅黑"/>
                </a:rPr>
                <a:t>B.14cm</a:t>
              </a:r>
              <a:endParaRPr lang="zh-CN" altLang="en-US" sz="3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endParaRPr>
            </a:p>
            <a:p>
              <a:pPr marL="0" algn="l">
                <a:lnSpc>
                  <a:spcPts val="4700"/>
                </a:lnSpc>
              </a:pPr>
              <a:r>
                <a:rPr lang="zh-CN" altLang="en-US" sz="34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微软雅黑"/>
                  <a:ea typeface="微软雅黑"/>
                </a:rPr>
                <a:t>C.16cm</a:t>
              </a:r>
              <a:endParaRPr lang="zh-CN" altLang="en-US" sz="3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endParaRPr>
            </a:p>
            <a:p>
              <a:pPr marL="0" algn="l">
                <a:lnSpc>
                  <a:spcPts val="4700"/>
                </a:lnSpc>
              </a:pPr>
              <a:r>
                <a:rPr lang="zh-CN" altLang="en-US" sz="3400" b="1" i="0" dirty="0">
                  <a:solidFill>
                    <a:srgbClr val="000000">
                      <a:alpha val="10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2745"/>
                      </a:srgbClr>
                    </a:outerShdw>
                  </a:effectLst>
                  <a:latin typeface="微软雅黑"/>
                  <a:ea typeface="微软雅黑"/>
                </a:rPr>
                <a:t>D.30cm</a:t>
              </a:r>
              <a:endParaRPr lang="zh-CN" altLang="en-US" sz="3400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endParaRPr>
            </a:p>
          </p:txBody>
        </p:sp>
      </p:grpSp>
      <p:pic>
        <p:nvPicPr>
          <p:cNvPr id="6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60" y="2952747"/>
            <a:ext cx="2871275" cy="2381267"/>
          </a:xfrm>
          <a:prstGeom prst="rect">
            <a:avLst/>
          </a:prstGeom>
        </p:spPr>
      </p:pic>
      <p:pic>
        <p:nvPicPr>
          <p:cNvPr id="7" name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8981" y="2952747"/>
            <a:ext cx="2871275" cy="2381267"/>
          </a:xfrm>
          <a:prstGeom prst="rect">
            <a:avLst/>
          </a:prstGeom>
        </p:spPr>
      </p:pic>
      <p:pic>
        <p:nvPicPr>
          <p:cNvPr id="8" name="图片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834390" y="315595"/>
            <a:ext cx="10706100" cy="958476"/>
          </a:xfrm>
          <a:prstGeom prst="rect">
            <a:avLst/>
          </a:prstGeom>
          <a:noFill/>
        </p:spPr>
        <p:txBody>
          <a:bodyPr anchor="ctr"/>
          <a:lstStyle/>
          <a:p>
            <a:pPr marL="0" algn="l">
              <a:lnSpc>
                <a:spcPts val="4700"/>
              </a:lnSpc>
            </a:pPr>
            <a:r>
              <a:rPr lang="zh-CN" altLang="en-US" sz="4400" b="0" i="0" dirty="0">
                <a:solidFill>
                  <a:srgbClr val="000000">
                    <a:alpha val="100000"/>
                  </a:srgbClr>
                </a:solidFill>
                <a:latin typeface="等线 Light"/>
                <a:ea typeface="等线 Light"/>
              </a:rPr>
              <a:t>基本仪器的使用</a:t>
            </a:r>
            <a:endParaRPr lang="zh-CN" altLang="en-US" sz="4400" b="0" i="0" dirty="0">
              <a:solidFill>
                <a:srgbClr val="000000">
                  <a:alpha val="100000"/>
                </a:srgbClr>
              </a:solidFill>
              <a:latin typeface="等线 Light"/>
              <a:ea typeface="等线 Light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834390" y="1776095"/>
            <a:ext cx="10706100" cy="232947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3900"/>
              </a:lnSpc>
              <a:buFont typeface="Arial" panose="020B0604020202090204"/>
              <a:buChar char="•"/>
            </a:pPr>
            <a:r>
              <a:rPr lang="zh-CN" altLang="en-US" sz="3600" b="0" i="0" dirty="0">
                <a:solidFill>
                  <a:srgbClr val="000000">
                    <a:alpha val="100000"/>
                  </a:srgbClr>
                </a:solidFill>
                <a:latin typeface="等线"/>
                <a:ea typeface="等线"/>
              </a:rPr>
              <a:t>刻度尺</a:t>
            </a:r>
            <a:endParaRPr lang="zh-CN" altLang="en-US" sz="3600" b="0" i="0" dirty="0">
              <a:solidFill>
                <a:srgbClr val="000000">
                  <a:alpha val="100000"/>
                </a:srgbClr>
              </a:solidFill>
              <a:latin typeface="等线"/>
              <a:ea typeface="等线"/>
            </a:endParaRPr>
          </a:p>
          <a:p>
            <a:pPr marL="0" algn="l">
              <a:lnSpc>
                <a:spcPts val="3900"/>
              </a:lnSpc>
              <a:buFont typeface="Arial" panose="020B0604020202090204"/>
              <a:buChar char="•"/>
            </a:pPr>
            <a:r>
              <a:rPr lang="zh-CN" altLang="en-US" sz="3600" b="0" i="0" dirty="0">
                <a:solidFill>
                  <a:srgbClr val="000000">
                    <a:alpha val="100000"/>
                  </a:srgbClr>
                </a:solidFill>
                <a:latin typeface="等线"/>
                <a:ea typeface="等线"/>
              </a:rPr>
              <a:t>秒表</a:t>
            </a:r>
            <a:endParaRPr lang="zh-CN" altLang="en-US" sz="3600" b="0" i="0" dirty="0">
              <a:solidFill>
                <a:srgbClr val="000000">
                  <a:alpha val="100000"/>
                </a:srgbClr>
              </a:solidFill>
              <a:latin typeface="等线"/>
              <a:ea typeface="等线"/>
            </a:endParaRPr>
          </a:p>
          <a:p>
            <a:pPr marL="0" algn="l">
              <a:lnSpc>
                <a:spcPts val="3900"/>
              </a:lnSpc>
              <a:buFont typeface="Arial" panose="020B0604020202090204"/>
              <a:buChar char="•"/>
            </a:pPr>
            <a:r>
              <a:rPr lang="zh-CN" altLang="en-US" sz="3600" b="0" i="0" dirty="0">
                <a:solidFill>
                  <a:srgbClr val="000000">
                    <a:alpha val="100000"/>
                  </a:srgbClr>
                </a:solidFill>
                <a:latin typeface="等线"/>
                <a:ea typeface="等线"/>
              </a:rPr>
              <a:t>量筒</a:t>
            </a:r>
            <a:endParaRPr lang="zh-CN" altLang="en-US" sz="3600" b="0" i="0" dirty="0">
              <a:solidFill>
                <a:srgbClr val="000000">
                  <a:alpha val="100000"/>
                </a:srgbClr>
              </a:solidFill>
              <a:latin typeface="等线"/>
              <a:ea typeface="等线"/>
            </a:endParaRPr>
          </a:p>
        </p:txBody>
      </p:sp>
      <p:pic>
        <p:nvPicPr>
          <p:cNvPr id="4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1"/>
          <p:cNvGrpSpPr/>
          <p:nvPr/>
        </p:nvGrpSpPr>
        <p:grpSpPr>
          <a:xfrm>
            <a:off x="1043731" y="1332371"/>
            <a:ext cx="7334297" cy="1340644"/>
            <a:chOff x="0" y="0"/>
            <a:chExt cx="7334297" cy="1340644"/>
          </a:xfrm>
        </p:grpSpPr>
        <p:sp>
          <p:nvSpPr>
            <p:cNvPr id="3" name="形状1"/>
            <p:cNvSpPr txBox="1"/>
            <p:nvPr/>
          </p:nvSpPr>
          <p:spPr>
            <a:xfrm>
              <a:off x="4684" y="453313"/>
              <a:ext cx="32784" cy="761178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4" name="形状13"/>
            <p:cNvSpPr txBox="1"/>
            <p:nvPr/>
          </p:nvSpPr>
          <p:spPr>
            <a:xfrm>
              <a:off x="187338" y="796328"/>
              <a:ext cx="477713" cy="3248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>
              <a:solidFill>
                <a:srgbClr val="FFFF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5" name="文本8"/>
            <p:cNvSpPr txBox="1"/>
            <p:nvPr/>
          </p:nvSpPr>
          <p:spPr>
            <a:xfrm>
              <a:off x="92088" y="728614"/>
              <a:ext cx="477713" cy="598707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200"/>
                </a:lnSpc>
              </a:pPr>
              <a:r>
                <a:rPr lang="zh-CN" altLang="en-US" sz="2665" b="0" i="0" dirty="0">
                  <a:solidFill>
                    <a:srgbClr val="000000">
                      <a:alpha val="100000"/>
                    </a:srgbClr>
                  </a:solidFill>
                  <a:latin typeface="Times New Roman" panose="02020503050405090304"/>
                  <a:ea typeface="Times New Roman" panose="02020503050405090304"/>
                </a:rPr>
                <a:t>0</a:t>
              </a:r>
              <a:endParaRPr lang="zh-CN" altLang="en-US" sz="2665" b="0" i="0" dirty="0">
                <a:solidFill>
                  <a:srgbClr val="000000">
                    <a:alpha val="100000"/>
                  </a:srgbClr>
                </a:solidFill>
                <a:latin typeface="Times New Roman" panose="02020503050405090304"/>
                <a:ea typeface="Times New Roman" panose="02020503050405090304"/>
              </a:endParaRPr>
            </a:p>
          </p:txBody>
        </p:sp>
        <p:sp>
          <p:nvSpPr>
            <p:cNvPr id="6" name="形状2"/>
            <p:cNvSpPr txBox="1"/>
            <p:nvPr/>
          </p:nvSpPr>
          <p:spPr>
            <a:xfrm>
              <a:off x="351180" y="464222"/>
              <a:ext cx="19050" cy="424224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7" name="形状14"/>
            <p:cNvSpPr txBox="1"/>
            <p:nvPr/>
          </p:nvSpPr>
          <p:spPr>
            <a:xfrm>
              <a:off x="566620" y="464222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8" name="形状15"/>
            <p:cNvSpPr txBox="1"/>
            <p:nvPr/>
          </p:nvSpPr>
          <p:spPr>
            <a:xfrm>
              <a:off x="777375" y="464222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9" name="形状16"/>
            <p:cNvSpPr txBox="1"/>
            <p:nvPr/>
          </p:nvSpPr>
          <p:spPr>
            <a:xfrm>
              <a:off x="988131" y="464222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0" name="形状17"/>
            <p:cNvSpPr txBox="1"/>
            <p:nvPr/>
          </p:nvSpPr>
          <p:spPr>
            <a:xfrm>
              <a:off x="1198887" y="464222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1" name="形状3"/>
            <p:cNvSpPr txBox="1"/>
            <p:nvPr/>
          </p:nvSpPr>
          <p:spPr>
            <a:xfrm>
              <a:off x="1414326" y="452101"/>
              <a:ext cx="19050" cy="25938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2" name="形状18"/>
            <p:cNvSpPr txBox="1"/>
            <p:nvPr/>
          </p:nvSpPr>
          <p:spPr>
            <a:xfrm>
              <a:off x="1625081" y="464222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3" name="形状19"/>
            <p:cNvSpPr txBox="1"/>
            <p:nvPr/>
          </p:nvSpPr>
          <p:spPr>
            <a:xfrm>
              <a:off x="1835837" y="464222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4" name="形状20"/>
            <p:cNvSpPr txBox="1"/>
            <p:nvPr/>
          </p:nvSpPr>
          <p:spPr>
            <a:xfrm>
              <a:off x="2046593" y="464222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5" name="形状21"/>
            <p:cNvSpPr txBox="1"/>
            <p:nvPr/>
          </p:nvSpPr>
          <p:spPr>
            <a:xfrm>
              <a:off x="2257348" y="464222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6" name="形状4"/>
            <p:cNvSpPr txBox="1"/>
            <p:nvPr/>
          </p:nvSpPr>
          <p:spPr>
            <a:xfrm>
              <a:off x="2472787" y="463010"/>
              <a:ext cx="19050" cy="424224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7" name="形状22"/>
            <p:cNvSpPr txBox="1"/>
            <p:nvPr/>
          </p:nvSpPr>
          <p:spPr>
            <a:xfrm>
              <a:off x="2683543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8" name="形状23"/>
            <p:cNvSpPr txBox="1"/>
            <p:nvPr/>
          </p:nvSpPr>
          <p:spPr>
            <a:xfrm>
              <a:off x="2895860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19" name="形状24"/>
            <p:cNvSpPr txBox="1"/>
            <p:nvPr/>
          </p:nvSpPr>
          <p:spPr>
            <a:xfrm>
              <a:off x="3108177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0" name="形状25"/>
            <p:cNvSpPr txBox="1"/>
            <p:nvPr/>
          </p:nvSpPr>
          <p:spPr>
            <a:xfrm>
              <a:off x="3320493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1" name="形状5"/>
            <p:cNvSpPr txBox="1"/>
            <p:nvPr/>
          </p:nvSpPr>
          <p:spPr>
            <a:xfrm>
              <a:off x="3531249" y="452101"/>
              <a:ext cx="19050" cy="25938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2" name="形状26"/>
            <p:cNvSpPr txBox="1"/>
            <p:nvPr/>
          </p:nvSpPr>
          <p:spPr>
            <a:xfrm>
              <a:off x="3746688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3" name="形状27"/>
            <p:cNvSpPr txBox="1"/>
            <p:nvPr/>
          </p:nvSpPr>
          <p:spPr>
            <a:xfrm>
              <a:off x="3957444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4" name="形状28"/>
            <p:cNvSpPr txBox="1"/>
            <p:nvPr/>
          </p:nvSpPr>
          <p:spPr>
            <a:xfrm>
              <a:off x="4168200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5" name="形状29"/>
            <p:cNvSpPr txBox="1"/>
            <p:nvPr/>
          </p:nvSpPr>
          <p:spPr>
            <a:xfrm>
              <a:off x="4378955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6" name="形状6"/>
            <p:cNvSpPr txBox="1"/>
            <p:nvPr/>
          </p:nvSpPr>
          <p:spPr>
            <a:xfrm>
              <a:off x="4589711" y="463010"/>
              <a:ext cx="19050" cy="424224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7" name="形状30"/>
            <p:cNvSpPr txBox="1"/>
            <p:nvPr/>
          </p:nvSpPr>
          <p:spPr>
            <a:xfrm>
              <a:off x="4805150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8" name="形状31"/>
            <p:cNvSpPr txBox="1"/>
            <p:nvPr/>
          </p:nvSpPr>
          <p:spPr>
            <a:xfrm>
              <a:off x="5015906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29" name="形状32"/>
            <p:cNvSpPr txBox="1"/>
            <p:nvPr/>
          </p:nvSpPr>
          <p:spPr>
            <a:xfrm>
              <a:off x="5226661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30" name="形状33"/>
            <p:cNvSpPr txBox="1"/>
            <p:nvPr/>
          </p:nvSpPr>
          <p:spPr>
            <a:xfrm>
              <a:off x="5437417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31" name="形状7"/>
            <p:cNvSpPr txBox="1"/>
            <p:nvPr/>
          </p:nvSpPr>
          <p:spPr>
            <a:xfrm>
              <a:off x="5648173" y="455737"/>
              <a:ext cx="19050" cy="25938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32" name="形状34"/>
            <p:cNvSpPr txBox="1"/>
            <p:nvPr/>
          </p:nvSpPr>
          <p:spPr>
            <a:xfrm>
              <a:off x="5863612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33" name="形状35"/>
            <p:cNvSpPr txBox="1"/>
            <p:nvPr/>
          </p:nvSpPr>
          <p:spPr>
            <a:xfrm>
              <a:off x="6075929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34" name="形状36"/>
            <p:cNvSpPr txBox="1"/>
            <p:nvPr/>
          </p:nvSpPr>
          <p:spPr>
            <a:xfrm>
              <a:off x="6288245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35" name="形状37"/>
            <p:cNvSpPr txBox="1"/>
            <p:nvPr/>
          </p:nvSpPr>
          <p:spPr>
            <a:xfrm>
              <a:off x="6500562" y="463010"/>
              <a:ext cx="19050" cy="141812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36" name="形状8"/>
            <p:cNvSpPr txBox="1"/>
            <p:nvPr/>
          </p:nvSpPr>
          <p:spPr>
            <a:xfrm>
              <a:off x="6711318" y="463010"/>
              <a:ext cx="19050" cy="424224"/>
            </a:xfrm>
            <a:prstGeom prst="line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37" name="形状9"/>
            <p:cNvSpPr txBox="1"/>
            <p:nvPr/>
          </p:nvSpPr>
          <p:spPr>
            <a:xfrm>
              <a:off x="6856584" y="449677"/>
              <a:ext cx="463662" cy="756330"/>
            </a:xfrm>
            <a:custGeom>
              <a:avLst/>
              <a:gdLst>
                <a:gd name="connsiteX0" fmla="*/ 398012 w 463662"/>
                <a:gd name="connsiteY0" fmla="*/ 0 h 756330"/>
                <a:gd name="connsiteX1" fmla="*/ 463658 w 463662"/>
                <a:gd name="connsiteY1" fmla="*/ 37633 h 756330"/>
                <a:gd name="connsiteX2" fmla="*/ 94374 w 463662"/>
                <a:gd name="connsiteY2" fmla="*/ 353187 h 756330"/>
                <a:gd name="connsiteX3" fmla="*/ 77962 w 463662"/>
                <a:gd name="connsiteY3" fmla="*/ 522542 h 756330"/>
                <a:gd name="connsiteX4" fmla="*/ 0 w 463662"/>
                <a:gd name="connsiteY4" fmla="*/ 803348 h 75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299" h="1063895" fill="none">
                  <a:moveTo>
                    <a:pt x="398012" y="0"/>
                  </a:moveTo>
                  <a:cubicBezTo>
                    <a:pt x="463658" y="37633"/>
                    <a:pt x="168231" y="193967"/>
                    <a:pt x="131302" y="273577"/>
                  </a:cubicBezTo>
                  <a:cubicBezTo>
                    <a:pt x="94374" y="353187"/>
                    <a:pt x="196958" y="415423"/>
                    <a:pt x="184642" y="482013"/>
                  </a:cubicBezTo>
                  <a:cubicBezTo>
                    <a:pt x="77962" y="522542"/>
                    <a:pt x="82067" y="626755"/>
                    <a:pt x="61551" y="673075"/>
                  </a:cubicBezTo>
                  <a:cubicBezTo>
                    <a:pt x="0" y="803348"/>
                    <a:pt x="61551" y="933621"/>
                    <a:pt x="61551" y="1063895"/>
                  </a:cubicBezTo>
                </a:path>
              </a:pathLst>
            </a:cu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38" name="文本4"/>
            <p:cNvSpPr txBox="1"/>
            <p:nvPr/>
          </p:nvSpPr>
          <p:spPr>
            <a:xfrm>
              <a:off x="2204329" y="728614"/>
              <a:ext cx="672896" cy="598697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200"/>
                </a:lnSpc>
              </a:pPr>
              <a:r>
                <a:rPr lang="zh-CN" altLang="en-US" sz="2665" b="0" i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</a:rPr>
                <a:t>1</a:t>
              </a:r>
              <a:endParaRPr lang="zh-CN" altLang="en-US" sz="2665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endParaRPr>
            </a:p>
          </p:txBody>
        </p:sp>
        <p:sp>
          <p:nvSpPr>
            <p:cNvPr id="39" name="文本5"/>
            <p:cNvSpPr txBox="1"/>
            <p:nvPr/>
          </p:nvSpPr>
          <p:spPr>
            <a:xfrm>
              <a:off x="4330619" y="732251"/>
              <a:ext cx="668213" cy="598697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200"/>
                </a:lnSpc>
              </a:pPr>
              <a:r>
                <a:rPr lang="zh-CN" altLang="en-US" sz="2665" b="0" i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</a:rPr>
                <a:t>2</a:t>
              </a:r>
              <a:endParaRPr lang="zh-CN" altLang="en-US" sz="2665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endParaRPr>
            </a:p>
          </p:txBody>
        </p:sp>
        <p:sp>
          <p:nvSpPr>
            <p:cNvPr id="40" name="文本6"/>
            <p:cNvSpPr txBox="1"/>
            <p:nvPr/>
          </p:nvSpPr>
          <p:spPr>
            <a:xfrm>
              <a:off x="6367924" y="741947"/>
              <a:ext cx="836817" cy="598697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200"/>
                </a:lnSpc>
              </a:pPr>
              <a:r>
                <a:rPr lang="zh-CN" altLang="en-US" sz="2665" b="0" i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</a:rPr>
                <a:t>3</a:t>
              </a:r>
              <a:endParaRPr lang="zh-CN" altLang="en-US" sz="2665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endParaRPr>
            </a:p>
          </p:txBody>
        </p:sp>
        <p:sp>
          <p:nvSpPr>
            <p:cNvPr id="41" name="文本7"/>
            <p:cNvSpPr txBox="1"/>
            <p:nvPr/>
          </p:nvSpPr>
          <p:spPr>
            <a:xfrm>
              <a:off x="630686" y="691040"/>
              <a:ext cx="1778193" cy="598697"/>
            </a:xfrm>
            <a:prstGeom prst="rect">
              <a:avLst/>
            </a:prstGeom>
            <a:noFill/>
          </p:spPr>
          <p:txBody>
            <a:bodyPr anchor="t"/>
            <a:lstStyle/>
            <a:p>
              <a:pPr marL="0" algn="l">
                <a:lnSpc>
                  <a:spcPts val="3200"/>
                </a:lnSpc>
              </a:pPr>
              <a:r>
                <a:rPr lang="zh-CN" altLang="en-US" sz="2665" b="0" i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</a:rPr>
                <a:t>cm</a:t>
              </a:r>
              <a:endParaRPr lang="zh-CN" altLang="en-US" sz="2665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</a:endParaRPr>
            </a:p>
          </p:txBody>
        </p:sp>
        <p:sp>
          <p:nvSpPr>
            <p:cNvPr id="42" name="形状10"/>
            <p:cNvSpPr txBox="1"/>
            <p:nvPr/>
          </p:nvSpPr>
          <p:spPr>
            <a:xfrm>
              <a:off x="355943" y="0"/>
              <a:ext cx="4439919" cy="454525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 w="9525">
              <a:solidFill>
                <a:srgbClr val="0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43" name="形状11"/>
            <p:cNvSpPr txBox="1"/>
            <p:nvPr/>
          </p:nvSpPr>
          <p:spPr>
            <a:xfrm>
              <a:off x="37468" y="1199868"/>
              <a:ext cx="6865951" cy="19050"/>
            </a:xfrm>
            <a:prstGeom prst="straightConnector1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  <p:sp>
          <p:nvSpPr>
            <p:cNvPr id="44" name="形状12"/>
            <p:cNvSpPr txBox="1"/>
            <p:nvPr/>
          </p:nvSpPr>
          <p:spPr>
            <a:xfrm>
              <a:off x="0" y="443538"/>
              <a:ext cx="7334297" cy="19050"/>
            </a:xfrm>
            <a:prstGeom prst="straightConnector1">
              <a:avLst/>
            </a:prstGeom>
            <a:solidFill>
              <a:srgbClr val="FFFFFF">
                <a:alpha val="0"/>
              </a:srgbClr>
            </a:solidFill>
            <a:ln w="9525">
              <a:solidFill>
                <a:srgbClr val="0000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algn="ctr"/>
            </a:p>
          </p:txBody>
        </p:sp>
      </p:grpSp>
      <p:sp>
        <p:nvSpPr>
          <p:cNvPr id="45" name="文本1"/>
          <p:cNvSpPr txBox="1"/>
          <p:nvPr/>
        </p:nvSpPr>
        <p:spPr>
          <a:xfrm>
            <a:off x="281900" y="331449"/>
            <a:ext cx="6667545" cy="849676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1、刻度尺的使用和读数：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46" name="文本2"/>
          <p:cNvSpPr txBox="1"/>
          <p:nvPr/>
        </p:nvSpPr>
        <p:spPr>
          <a:xfrm>
            <a:off x="1329738" y="2635558"/>
            <a:ext cx="6762796" cy="849676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注意：</a:t>
            </a:r>
            <a:r>
              <a:rPr lang="zh-CN" altLang="en-US" sz="34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只有刻度尺需要估读</a:t>
            </a:r>
            <a:endParaRPr lang="zh-CN" altLang="en-US" sz="3400" b="0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47" name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46" y="3937206"/>
            <a:ext cx="5143538" cy="1355703"/>
          </a:xfrm>
          <a:prstGeom prst="rect">
            <a:avLst/>
          </a:prstGeom>
        </p:spPr>
      </p:pic>
      <p:sp>
        <p:nvSpPr>
          <p:cNvPr id="48" name="文本3"/>
          <p:cNvSpPr txBox="1"/>
          <p:nvPr/>
        </p:nvSpPr>
        <p:spPr>
          <a:xfrm>
            <a:off x="7447740" y="3374022"/>
            <a:ext cx="4122420" cy="2168029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测量结果1.234dm的刻度尺的分度值是_________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49" name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 fill="hold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 fill="hold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 fill="hold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311" y="1873768"/>
            <a:ext cx="10424508" cy="2095515"/>
          </a:xfrm>
          <a:prstGeom prst="rect">
            <a:avLst/>
          </a:prstGeom>
        </p:spPr>
      </p:pic>
      <p:sp>
        <p:nvSpPr>
          <p:cNvPr id="3" name="文本1"/>
          <p:cNvSpPr txBox="1"/>
          <p:nvPr/>
        </p:nvSpPr>
        <p:spPr>
          <a:xfrm>
            <a:off x="853403" y="712452"/>
            <a:ext cx="10191820" cy="101775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4265" b="1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等线"/>
                <a:ea typeface="等线"/>
              </a:rPr>
              <a:t>下图中关于刻度尺的使用正确的是（    ）</a:t>
            </a:r>
            <a:endParaRPr lang="zh-CN" altLang="en-US" sz="4265" b="1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等线"/>
              <a:ea typeface="等线"/>
            </a:endParaRPr>
          </a:p>
        </p:txBody>
      </p:sp>
      <p:sp>
        <p:nvSpPr>
          <p:cNvPr id="4" name="文本2"/>
          <p:cNvSpPr txBox="1"/>
          <p:nvPr/>
        </p:nvSpPr>
        <p:spPr>
          <a:xfrm>
            <a:off x="1192559" y="4548235"/>
            <a:ext cx="3644900" cy="760413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错误原因分别是？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5" name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534657" y="1368695"/>
            <a:ext cx="11346180" cy="2549688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四位同学用分度值为1mm的刻度尺测出同一木板的长，他们所测量的结果如下，其中正确的是（    ）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4000"/>
              </a:lnSpc>
            </a:pP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A．1.782cm，      B. 17.81cm，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4000"/>
              </a:lnSpc>
            </a:pP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 C. 17.8cm，         D. 178cm，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535000" y="229048"/>
            <a:ext cx="7730052" cy="849676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注意：读数时读取到</a:t>
            </a:r>
            <a:r>
              <a:rPr lang="zh-CN" altLang="en-US" sz="34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分度值的下一位</a:t>
            </a:r>
            <a:endParaRPr lang="zh-CN" altLang="en-US" sz="3400" b="0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4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423491" y="1243489"/>
            <a:ext cx="11346180" cy="4448513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某同学用同一把刻度尺对同一物体的长度进行了4次测量，结果如下：12.35 cm、12.34 cm、12.35 cm、 12.95 cm，则该物体的长度应记为 (　　)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4000"/>
              </a:lnSpc>
            </a:pP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A．12.347 cm        B．12.34 cm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>
              <a:lnSpc>
                <a:spcPts val="4000"/>
              </a:lnSpc>
            </a:pP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C．12.50 cm          D．12.35 cm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/>
          </a:p>
          <a:p>
            <a:pPr marL="0" algn="l">
              <a:lnSpc>
                <a:spcPts val="4000"/>
              </a:lnSpc>
            </a:pP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423348" y="393983"/>
            <a:ext cx="8082477" cy="849676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5100"/>
              </a:lnSpc>
            </a:pPr>
            <a:r>
              <a:rPr lang="zh-CN" altLang="en-US" sz="34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注意：计算结果保留的位数与读数相同</a:t>
            </a:r>
            <a:endParaRPr lang="zh-CN" altLang="en-US" sz="3400" b="0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4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1"/>
          <p:cNvSpPr txBox="1"/>
          <p:nvPr/>
        </p:nvSpPr>
        <p:spPr>
          <a:xfrm>
            <a:off x="463296" y="362"/>
            <a:ext cx="11266170" cy="3497263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4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关于多次实验的目的：</a:t>
            </a:r>
            <a:endParaRPr lang="zh-CN" altLang="en-US" sz="3400" b="0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/>
            <a:r>
              <a:rPr lang="zh-CN" altLang="en-US" sz="34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 </a:t>
            </a: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在</a:t>
            </a:r>
            <a:r>
              <a:rPr lang="zh-CN" altLang="en-US" sz="3400" b="0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探究单摆摆动的快慢与什么因素有关</a:t>
            </a: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实验中，改变摆长进行多次实验的目的就是为了____________________，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  <a:p>
            <a:pPr marL="0" algn="l"/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在</a:t>
            </a:r>
            <a:r>
              <a:rPr lang="zh-CN" altLang="en-US" sz="3400" b="0" i="0" dirty="0">
                <a:solidFill>
                  <a:srgbClr val="0000FF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测量物体长度</a:t>
            </a: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的实验中多次测量物体的长度的目的是为了______________________。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3" name="文本2"/>
          <p:cNvSpPr txBox="1"/>
          <p:nvPr/>
        </p:nvSpPr>
        <p:spPr>
          <a:xfrm>
            <a:off x="6221301" y="1353017"/>
            <a:ext cx="4180522" cy="792677"/>
          </a:xfrm>
          <a:prstGeom prst="rect">
            <a:avLst/>
          </a:prstGeom>
          <a:noFill/>
        </p:spPr>
        <p:txBody>
          <a:bodyPr anchor="t"/>
          <a:lstStyle/>
          <a:p>
            <a:pPr marL="0" algn="l">
              <a:lnSpc>
                <a:spcPts val="4700"/>
              </a:lnSpc>
            </a:pPr>
            <a:r>
              <a:rPr lang="zh-CN" altLang="en-US" sz="34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寻找普遍性规律</a:t>
            </a:r>
            <a:endParaRPr lang="zh-CN" altLang="en-US" sz="3400" b="0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4" name="文本3"/>
          <p:cNvSpPr txBox="1"/>
          <p:nvPr/>
        </p:nvSpPr>
        <p:spPr>
          <a:xfrm>
            <a:off x="1101452" y="2736923"/>
            <a:ext cx="4180522" cy="760413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400" b="0" i="0" dirty="0">
                <a:solidFill>
                  <a:srgbClr val="FF0000">
                    <a:alpha val="100000"/>
                  </a:srgbClr>
                </a:solidFill>
                <a:effectLst>
                  <a:outerShdw blurRad="38100" dist="38100" dir="2700000" rotWithShape="0">
                    <a:srgbClr val="000000">
                      <a:alpha val="42745"/>
                    </a:srgbClr>
                  </a:outerShdw>
                </a:effectLst>
                <a:latin typeface="微软雅黑"/>
                <a:ea typeface="微软雅黑"/>
              </a:rPr>
              <a:t>取平均值减小误差</a:t>
            </a:r>
            <a:endParaRPr lang="zh-CN" altLang="en-US" sz="3400" b="0" i="0" dirty="0">
              <a:solidFill>
                <a:srgbClr val="FF0000">
                  <a:alpha val="100000"/>
                </a:srgbClr>
              </a:solidFill>
              <a:effectLst>
                <a:outerShdw blurRad="38100" dist="38100" dir="2700000" rotWithShape="0">
                  <a:srgbClr val="000000">
                    <a:alpha val="42745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5" name="文本4"/>
          <p:cNvSpPr txBox="1"/>
          <p:nvPr/>
        </p:nvSpPr>
        <p:spPr>
          <a:xfrm>
            <a:off x="463687" y="3710911"/>
            <a:ext cx="11265694" cy="760413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一次实验就得出结论</a:t>
            </a:r>
            <a:r>
              <a:rPr lang="zh-CN" altLang="en-US" sz="3400" b="0" i="0" dirty="0">
                <a:solidFill>
                  <a:srgbClr val="3B00FF">
                    <a:alpha val="100000"/>
                  </a:srgbClr>
                </a:solidFill>
                <a:latin typeface="微软雅黑"/>
                <a:ea typeface="微软雅黑"/>
              </a:rPr>
              <a:t>不合理</a:t>
            </a:r>
            <a:r>
              <a:rPr lang="zh-CN" altLang="en-US" sz="34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，</a:t>
            </a:r>
            <a:r>
              <a:rPr lang="zh-CN" altLang="en-US" sz="3400" b="0" i="0" dirty="0">
                <a:solidFill>
                  <a:srgbClr val="000000">
                    <a:alpha val="100000"/>
                  </a:srgbClr>
                </a:solidFill>
                <a:latin typeface="微软雅黑"/>
                <a:ea typeface="微软雅黑"/>
              </a:rPr>
              <a:t>理由是：__________________</a:t>
            </a:r>
            <a:endParaRPr lang="zh-CN" altLang="en-US" sz="3400" b="0" i="0" dirty="0">
              <a:solidFill>
                <a:srgbClr val="00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6" name="文本5"/>
          <p:cNvSpPr txBox="1"/>
          <p:nvPr/>
        </p:nvSpPr>
        <p:spPr>
          <a:xfrm>
            <a:off x="543230" y="4471016"/>
            <a:ext cx="9972675" cy="1330325"/>
          </a:xfrm>
          <a:prstGeom prst="rect">
            <a:avLst/>
          </a:prstGeom>
          <a:noFill/>
        </p:spPr>
        <p:txBody>
          <a:bodyPr anchor="t"/>
          <a:lstStyle/>
          <a:p>
            <a:pPr marL="0" algn="l"/>
            <a:r>
              <a:rPr lang="zh-CN" altLang="en-US" sz="3400" b="0" i="0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实验次数太少，得出的结论</a:t>
            </a:r>
            <a:r>
              <a:rPr lang="zh-CN" altLang="en-US" sz="3400" b="0" i="0" u="sng" dirty="0">
                <a:solidFill>
                  <a:srgbClr val="FF0000">
                    <a:alpha val="100000"/>
                  </a:srgbClr>
                </a:solidFill>
                <a:latin typeface="微软雅黑"/>
                <a:ea typeface="微软雅黑"/>
              </a:rPr>
              <a:t>不可靠（不具有普遍性或有偶然性）</a:t>
            </a:r>
            <a:endParaRPr lang="zh-CN" altLang="en-US" sz="3400" b="0" i="0" u="sng" dirty="0">
              <a:solidFill>
                <a:srgbClr val="FF0000">
                  <a:alpha val="10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7" name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352" y="164637"/>
            <a:ext cx="2304257" cy="53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3428</Words>
  <Application>WPS 演示</Application>
  <PresentationFormat>宽屏</PresentationFormat>
  <Paragraphs>262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2" baseType="lpstr">
      <vt:lpstr>Arial</vt:lpstr>
      <vt:lpstr>宋体</vt:lpstr>
      <vt:lpstr>Wingdings</vt:lpstr>
      <vt:lpstr>等线 Light</vt:lpstr>
      <vt:lpstr>苹方-简</vt:lpstr>
      <vt:lpstr>Arial</vt:lpstr>
      <vt:lpstr>等线</vt:lpstr>
      <vt:lpstr>Times New Roman</vt:lpstr>
      <vt:lpstr>Calibri</vt:lpstr>
      <vt:lpstr>Helvetica Neue</vt:lpstr>
      <vt:lpstr>微软雅黑</vt:lpstr>
      <vt:lpstr>汉仪旗黑</vt:lpstr>
      <vt:lpstr>宋体</vt:lpstr>
      <vt:lpstr>微软雅黑</vt:lpstr>
      <vt:lpstr>宋体</vt:lpstr>
      <vt:lpstr>Arial Unicode MS</vt:lpstr>
      <vt:lpstr>宋体-简</vt:lpstr>
      <vt:lpstr>黑体</vt:lpstr>
      <vt:lpstr>黑体-简</vt:lpstr>
      <vt:lpstr>微软雅黑</vt:lpstr>
      <vt:lpstr>Helvetica Neue</vt:lpstr>
      <vt:lpstr>zuoyeFont_mathFont, 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期中考试复习实验专题</dc:title>
  <dc:creator>seewo_1358</dc:creator>
  <cp:lastModifiedBy>JOEdan乔</cp:lastModifiedBy>
  <cp:revision>3</cp:revision>
  <dcterms:created xsi:type="dcterms:W3CDTF">2025-11-02T06:20:07Z</dcterms:created>
  <dcterms:modified xsi:type="dcterms:W3CDTF">2025-11-02T06:20:07Z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licationName">
    <vt:lpwstr>EasiNote5</vt:lpwstr>
  </property>
  <property fmtid="{D5CDD505-2E9C-101B-9397-08002B2CF9AE}" pid="3" name="ApplicationVersion">
    <vt:lpwstr>5.2.4.8772</vt:lpwstr>
  </property>
  <property fmtid="{D5CDD505-2E9C-101B-9397-08002B2CF9AE}" pid="4" name="EasiNoteCoursewareInfo">
    <vt:lpwstr>fb45796c-e5ea-4c5c-a05a-8eb1b1eaedc8:3</vt:lpwstr>
  </property>
  <property fmtid="{D5CDD505-2E9C-101B-9397-08002B2CF9AE}" pid="5" name="EasiNoteDocumentName">
    <vt:lpwstr>期中考试复习实验专题</vt:lpwstr>
  </property>
  <property fmtid="{D5CDD505-2E9C-101B-9397-08002B2CF9AE}" pid="6" name="EasiNoteAuthor">
    <vt:lpwstr>195b1a1243414e088c3cdd68445b49d7</vt:lpwstr>
  </property>
  <property fmtid="{D5CDD505-2E9C-101B-9397-08002B2CF9AE}" pid="7" name="EasiNoteUpstreamCoursewareInfo_0">
    <vt:lpwstr>7c03abb9-938d-4b3d-b6a2-32880907632f</vt:lpwstr>
  </property>
  <property fmtid="{D5CDD505-2E9C-101B-9397-08002B2CF9AE}" pid="8" name="EasiNoteUpstreamCoursewareInfo_1">
    <vt:lpwstr>fb45796c-e5ea-4c5c-a05a-8eb1b1eaedc8</vt:lpwstr>
  </property>
  <property fmtid="{D5CDD505-2E9C-101B-9397-08002B2CF9AE}" pid="9" name="ICV">
    <vt:lpwstr>C9D8345B1E3E34ED8AF70669C3C5CC00_42</vt:lpwstr>
  </property>
  <property fmtid="{D5CDD505-2E9C-101B-9397-08002B2CF9AE}" pid="10" name="KSOProductBuildVer">
    <vt:lpwstr>2052-12.1.23143.23143</vt:lpwstr>
  </property>
</Properties>
</file>